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6" r:id="rId2"/>
    <p:sldId id="395" r:id="rId3"/>
    <p:sldId id="366" r:id="rId4"/>
    <p:sldId id="343" r:id="rId5"/>
    <p:sldId id="306" r:id="rId6"/>
    <p:sldId id="413" r:id="rId7"/>
    <p:sldId id="419" r:id="rId8"/>
    <p:sldId id="308" r:id="rId9"/>
    <p:sldId id="409" r:id="rId10"/>
    <p:sldId id="414" r:id="rId11"/>
    <p:sldId id="418" r:id="rId12"/>
    <p:sldId id="420" r:id="rId13"/>
    <p:sldId id="393" r:id="rId14"/>
    <p:sldId id="421" r:id="rId15"/>
    <p:sldId id="415" r:id="rId16"/>
    <p:sldId id="287" r:id="rId17"/>
    <p:sldId id="367" r:id="rId18"/>
  </p:sldIdLst>
  <p:sldSz cx="12192000" cy="6858000"/>
  <p:notesSz cx="6797675" cy="9928225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4" orient="horz" pos="3840">
          <p15:clr>
            <a:srgbClr val="A4A3A4"/>
          </p15:clr>
        </p15:guide>
        <p15:guide id="5" pos="3840">
          <p15:clr>
            <a:srgbClr val="A4A3A4"/>
          </p15:clr>
        </p15:guide>
        <p15:guide id="6" pos="384">
          <p15:clr>
            <a:srgbClr val="A4A3A4"/>
          </p15:clr>
        </p15:guide>
        <p15:guide id="7" pos="7296">
          <p15:clr>
            <a:srgbClr val="A4A3A4"/>
          </p15:clr>
        </p15:guide>
        <p15:guide id="8" orient="horz" pos="9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eeman, Marissa" initials="FM" lastIdx="1" clrIdx="0">
    <p:extLst>
      <p:ext uri="{19B8F6BF-5375-455C-9EA6-DF929625EA0E}">
        <p15:presenceInfo xmlns:p15="http://schemas.microsoft.com/office/powerpoint/2012/main" userId="S-1-5-21-839522115-1383384898-515967899-48320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4767"/>
    <a:srgbClr val="425563"/>
    <a:srgbClr val="2AC9D2"/>
    <a:srgbClr val="FF8D6D"/>
    <a:srgbClr val="2AD2C9"/>
    <a:srgbClr val="617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9" autoAdjust="0"/>
    <p:restoredTop sz="80586" autoAdjust="0"/>
  </p:normalViewPr>
  <p:slideViewPr>
    <p:cSldViewPr>
      <p:cViewPr varScale="1">
        <p:scale>
          <a:sx n="98" d="100"/>
          <a:sy n="98" d="100"/>
        </p:scale>
        <p:origin x="114" y="276"/>
      </p:cViewPr>
      <p:guideLst>
        <p:guide orient="horz" pos="2160"/>
        <p:guide orient="horz" pos="3840"/>
        <p:guide pos="3840"/>
        <p:guide pos="384"/>
        <p:guide pos="7296"/>
        <p:guide orient="horz" pos="9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122"/>
    </p:cViewPr>
  </p:sorterViewPr>
  <p:notesViewPr>
    <p:cSldViewPr>
      <p:cViewPr varScale="1">
        <p:scale>
          <a:sx n="83" d="100"/>
          <a:sy n="83" d="100"/>
        </p:scale>
        <p:origin x="-3816" y="-7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CA61830-C416-483F-955E-54203C65B711}" type="datetimeFigureOut">
              <a:rPr lang="en-US"/>
              <a:t>2/3/2016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EF31B20-3646-4475-8BC4-560CAF715D0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924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0338" y="414338"/>
            <a:ext cx="4964112" cy="2794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77649" y="3392143"/>
            <a:ext cx="6042378" cy="57914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77649" y="9431814"/>
            <a:ext cx="4833902" cy="2464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15789" y="9431814"/>
            <a:ext cx="604238" cy="2464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/>
            </a:lvl1pPr>
          </a:lstStyle>
          <a:p>
            <a:fld id="{5BFEAE42-E3FE-4405-B7FC-4425D05B92A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636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45720" indent="-36576" algn="l" defTabSz="914400" rtl="0" eaLnBrk="1" latinLnBrk="0" hangingPunct="1">
      <a:spcBef>
        <a:spcPts val="600"/>
      </a:spcBef>
      <a:buSzPct val="25000"/>
      <a:buFont typeface="Arial" panose="020B0604020202020204" pitchFamily="34" charset="0"/>
      <a:buChar char=" "/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28600" indent="-137160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36576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54864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731520" indent="-109728" algn="l" defTabSz="914400" rtl="0" eaLnBrk="1" latinLnBrk="0" hangingPunct="1">
      <a:spcBef>
        <a:spcPts val="600"/>
      </a:spcBef>
      <a:buFont typeface="Arial" panose="020B0604020202020204" pitchFamily="34" charset="0"/>
      <a:buChar char="–"/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12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37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74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1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75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6810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3976879"/>
            <a:ext cx="5608320" cy="5145697"/>
          </a:xfrm>
        </p:spPr>
        <p:txBody>
          <a:bodyPr/>
          <a:lstStyle/>
          <a:p>
            <a:pPr defTabSz="437355">
              <a:spcAft>
                <a:spcPts val="407"/>
              </a:spcAft>
              <a:buSzPct val="100000"/>
              <a:defRPr/>
            </a:pPr>
            <a:endParaRPr lang="en-US" sz="1200" dirty="0" smtClean="0">
              <a:latin typeface="HP Simplified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8933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20725" y="6810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1" y="3976879"/>
            <a:ext cx="5608320" cy="5145697"/>
          </a:xfrm>
        </p:spPr>
        <p:txBody>
          <a:bodyPr/>
          <a:lstStyle/>
          <a:p>
            <a:pPr defTabSz="437355">
              <a:spcAft>
                <a:spcPts val="407"/>
              </a:spcAft>
              <a:buSzPct val="100000"/>
              <a:defRPr/>
            </a:pPr>
            <a:endParaRPr lang="en-US" sz="1200" dirty="0" smtClean="0">
              <a:latin typeface="HP Simplified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1967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03244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338" y="414338"/>
            <a:ext cx="4964112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2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247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0CA86C5-76CD-4F36-B9FF-4739B32F2CC7}" type="slidenum">
              <a:rPr lang="en-GB"/>
              <a:pPr eaLnBrk="1" hangingPunct="1"/>
              <a:t>2</a:t>
            </a:fld>
            <a:endParaRPr lang="en-GB" dirty="0"/>
          </a:p>
        </p:txBody>
      </p:sp>
      <p:sp>
        <p:nvSpPr>
          <p:cNvPr id="33795" name="Slide Image Placeholder 5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895475" y="395288"/>
            <a:ext cx="2859088" cy="16097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6" name="Notes Placeholder 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>
              <a:latin typeface="HP Simplified" panose="020B0604020204020204" pitchFamily="34" charset="0"/>
              <a:cs typeface="HP Simplified" panose="020B06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" marR="0" indent="-36576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Pct val="25000"/>
              <a:buFont typeface="Arial" panose="020B0604020202020204" pitchFamily="34" charset="0"/>
              <a:buChar char=" "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35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>
              <a:spcBef>
                <a:spcPts val="1223"/>
              </a:spcBef>
              <a:spcAft>
                <a:spcPts val="1223"/>
              </a:spcAft>
              <a:buNone/>
            </a:pPr>
            <a:endParaRPr lang="en-US" sz="1400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A853E8-D85F-5D49-95D2-E1D96ABFE2B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361950" y="504825"/>
            <a:ext cx="3449638" cy="1941513"/>
          </a:xfrm>
        </p:spPr>
      </p:sp>
    </p:spTree>
    <p:extLst>
      <p:ext uri="{BB962C8B-B14F-4D97-AF65-F5344CB8AC3E}">
        <p14:creationId xmlns:p14="http://schemas.microsoft.com/office/powerpoint/2010/main" val="2228518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>
          <a:xfrm>
            <a:off x="390525" y="519113"/>
            <a:ext cx="3540125" cy="1992312"/>
          </a:xfrm>
        </p:spPr>
      </p:sp>
    </p:spTree>
    <p:extLst>
      <p:ext uri="{BB962C8B-B14F-4D97-AF65-F5344CB8AC3E}">
        <p14:creationId xmlns:p14="http://schemas.microsoft.com/office/powerpoint/2010/main" val="804129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" indent="0" defTabSz="485958">
              <a:buNone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62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676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0338" y="414338"/>
            <a:ext cx="4964112" cy="2794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endParaRPr lang="ru-RU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FEAE42-E3FE-4405-B7FC-4425D05B92A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773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4650" y="377825"/>
            <a:ext cx="4535488" cy="2552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485958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>
                <a:solidFill>
                  <a:prstClr val="black"/>
                </a:solidFill>
                <a:latin typeface="Metric Regular"/>
              </a:rPr>
              <a:pPr/>
              <a:t>9</a:t>
            </a:fld>
            <a:endParaRPr lang="en-GB" dirty="0">
              <a:solidFill>
                <a:prstClr val="black"/>
              </a:solidFill>
              <a:latin typeface="Metric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164645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09865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aseline="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dirty="0"/>
              <a:t>Click </a:t>
            </a:r>
            <a:r>
              <a:rPr lang="en-US" dirty="0" smtClean="0"/>
              <a:t>to add quoted person’s name, title, company</a:t>
            </a:r>
            <a:endParaRPr dirty="0"/>
          </a:p>
        </p:txBody>
      </p:sp>
      <p:grpSp>
        <p:nvGrpSpPr>
          <p:cNvPr id="7" name="Group 6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54ACD-BEB7-4258-A5F3-653792456C00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23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Quo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3213" y="381000"/>
            <a:ext cx="9456737" cy="2286000"/>
          </a:xfrm>
        </p:spPr>
        <p:txBody>
          <a:bodyPr>
            <a:noAutofit/>
          </a:bodyPr>
          <a:lstStyle>
            <a:lvl1pPr marL="384048" indent="-384048">
              <a:lnSpc>
                <a:spcPct val="80000"/>
              </a:lnSpc>
              <a:defRPr sz="6000"/>
            </a:lvl1pPr>
          </a:lstStyle>
          <a:p>
            <a:r>
              <a:rPr lang="en-US" dirty="0" smtClean="0"/>
              <a:t>“Click to add quote here. Type quotation marks before and after text.”</a:t>
            </a:r>
            <a:endParaRPr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28052" y="2819400"/>
            <a:ext cx="9031897" cy="13716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 lang="en-US" dirty="0" smtClean="0"/>
              <a:t>Click to add quoted person’s name, title, company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608014" y="6248401"/>
            <a:ext cx="969471" cy="390524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9C1EB-F401-4F7B-BD9C-AAA165C9F3D7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303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1CC87-9C4B-4D13-B529-5EAF641302E2}" type="datetime4">
              <a:rPr lang="en-US" smtClean="0"/>
              <a:t>February 3,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52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10969784" cy="4571999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A413A-E630-4377-B30C-3545E98CC867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61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, 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52400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="1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78152"/>
            <a:ext cx="10969784" cy="4117847"/>
          </a:xfrm>
        </p:spPr>
        <p:txBody>
          <a:bodyPr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3DC54-2A66-493A-80B5-8303FBA5D0AD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068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45FFC-9EEF-4E69-85F5-C8F54747804D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979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E3265-88A3-4C30-AE11-BFDF645909E9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938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763D2-AF56-4C60-80C7-7D8FC051005C}" type="datetime4">
              <a:rPr lang="en-US" smtClean="0"/>
              <a:t>February 3, 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592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864" y="1524000"/>
            <a:ext cx="530352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039DC-98B3-47E6-AD46-BA5B72AD8B4A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24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3999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5000"/>
            <a:ext cx="530352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AA38D-5CBD-4E44-A2EB-B3F38A5B8051}" type="datetime4">
              <a:rPr lang="en-US" smtClean="0"/>
              <a:t>February 3,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98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Dark Picture">
    <p:bg bwMode="ltGray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6423" y="5821835"/>
            <a:ext cx="5489578" cy="33921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7" name="Group 6"/>
          <p:cNvGrpSpPr/>
          <p:nvPr/>
        </p:nvGrpSpPr>
        <p:grpSpPr bwMode="black">
          <a:xfrm>
            <a:off x="606423" y="456997"/>
            <a:ext cx="3027151" cy="1219403"/>
            <a:chOff x="3578225" y="1146175"/>
            <a:chExt cx="5038725" cy="2111375"/>
          </a:xfrm>
          <a:solidFill>
            <a:schemeClr val="tx1"/>
          </a:solidFill>
        </p:grpSpPr>
        <p:sp>
          <p:nvSpPr>
            <p:cNvPr id="8" name="Freeform 5"/>
            <p:cNvSpPr>
              <a:spLocks noEditPoints="1"/>
            </p:cNvSpPr>
            <p:nvPr/>
          </p:nvSpPr>
          <p:spPr bwMode="black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black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6868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75864" y="1524000"/>
            <a:ext cx="5303520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5864" y="1906552"/>
            <a:ext cx="5303520" cy="41894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30E74-B79E-47A7-AA1C-BA3D00CC0B4A}" type="datetime4">
              <a:rPr lang="en-US" smtClean="0"/>
              <a:t>February 3, 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84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524000"/>
            <a:ext cx="3429000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DD7F1-9FB6-4CB9-BA1F-25B205B879F3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25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D5831-B468-414C-94B5-F04EB43FC0AE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485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441" y="521208"/>
            <a:ext cx="10969943" cy="411480"/>
          </a:xfrm>
        </p:spPr>
        <p:txBody>
          <a:bodyPr/>
          <a:lstStyle>
            <a:lvl1pPr>
              <a:defRPr/>
            </a:lvl1pPr>
          </a:lstStyle>
          <a:p>
            <a:r>
              <a:rPr/>
              <a:t>Click to add one-line title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0" y="934240"/>
            <a:ext cx="10969943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2400" baseline="0"/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one-line subtitle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9600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/>
              <a:t>Click to add 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9441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43816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381500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8153559" y="1523999"/>
            <a:ext cx="3428841" cy="32004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/>
              <a:t>Click to add heading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50384" y="1905000"/>
            <a:ext cx="3429000" cy="4191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A18C6-3F10-4266-96C9-5D014F3025B2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63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848600" cy="4572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8610600" y="1524000"/>
            <a:ext cx="2968784" cy="4572000"/>
          </a:xfrm>
          <a:solidFill>
            <a:schemeClr val="accent6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B1722-4B46-4353-B583-721651D61489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229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467600" y="1524000"/>
            <a:ext cx="4111784" cy="457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B1958-F972-48E2-B30C-3D9C71EE7ED1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985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440" y="1524000"/>
            <a:ext cx="6705760" cy="4572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7467601" y="1524000"/>
            <a:ext cx="4111784" cy="45720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CF142-9C82-4C83-9B6A-8077B879C1B8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14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Righ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5257800" cy="852364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1" y="2819400"/>
            <a:ext cx="3657600" cy="1981200"/>
          </a:xfrm>
          <a:noFill/>
        </p:spPr>
        <p:txBody>
          <a:bodyPr lIns="0" tIns="0" rIns="0" bIns="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95999" y="519236"/>
            <a:ext cx="5486399" cy="5576764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59EE5-F25B-4563-AE58-6B042DD986DA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718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</p:spPr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953000"/>
            <a:ext cx="5312664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6266720" y="1524000"/>
            <a:ext cx="5312664" cy="33528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6266720" y="4953000"/>
            <a:ext cx="5312664" cy="1143000"/>
          </a:xfrm>
          <a:solidFill>
            <a:schemeClr val="accent5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AB0D1-A256-4DFA-8583-35D5EE4CD0DF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89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608013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ltGray">
          <a:xfrm>
            <a:off x="60944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 bwMode="ltGray">
          <a:xfrm>
            <a:off x="4381500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 bwMode="ltGray">
          <a:xfrm>
            <a:off x="4381500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 bwMode="ltGray">
          <a:xfrm>
            <a:off x="8150384" y="1524000"/>
            <a:ext cx="3429000" cy="2667000"/>
          </a:xfrm>
        </p:spPr>
        <p:txBody>
          <a:bodyPr lIns="0" tIns="457200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6"/>
          </p:nvPr>
        </p:nvSpPr>
        <p:spPr bwMode="ltGray">
          <a:xfrm>
            <a:off x="8150384" y="4267200"/>
            <a:ext cx="3429000" cy="1828800"/>
          </a:xfrm>
          <a:solidFill>
            <a:schemeClr val="accent1"/>
          </a:solidFill>
        </p:spPr>
        <p:txBody>
          <a:bodyPr lIns="91440" tIns="91440" rIns="91440" bIns="91440">
            <a:noAutofit/>
          </a:bodyPr>
          <a:lstStyle>
            <a:lvl1pPr marL="0" indent="0">
              <a:spcBef>
                <a:spcPts val="9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BCA58-86AD-4F40-BF66-913A1183EE47}" type="datetime4">
              <a:rPr lang="en-US" smtClean="0"/>
              <a:t>February 3, 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158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4939693"/>
            <a:ext cx="9141619" cy="699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44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3" y="5791200"/>
            <a:ext cx="9141619" cy="457200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8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935522" y="457200"/>
            <a:ext cx="3646877" cy="354113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buNone/>
              <a:defRPr sz="2000" baseline="0">
                <a:solidFill>
                  <a:schemeClr val="accent5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0" indent="0">
              <a:spcBef>
                <a:spcPts val="0"/>
              </a:spcBef>
              <a:buNone/>
              <a:defRPr sz="2400"/>
            </a:lvl3pPr>
            <a:lvl4pPr marL="0" indent="0">
              <a:spcBef>
                <a:spcPts val="0"/>
              </a:spcBef>
              <a:buNone/>
              <a:defRPr sz="2400"/>
            </a:lvl4pPr>
            <a:lvl5pPr marL="0" indent="0">
              <a:spcBef>
                <a:spcPts val="0"/>
              </a:spcBef>
              <a:buNone/>
              <a:defRPr sz="2400"/>
            </a:lvl5pPr>
            <a:lvl6pPr marL="0" indent="0">
              <a:spcBef>
                <a:spcPts val="0"/>
              </a:spcBef>
              <a:buNone/>
              <a:defRPr sz="2400"/>
            </a:lvl6pPr>
            <a:lvl7pPr marL="0" indent="0">
              <a:spcBef>
                <a:spcPts val="0"/>
              </a:spcBef>
              <a:buNone/>
              <a:defRPr sz="2400"/>
            </a:lvl7pPr>
            <a:lvl8pPr marL="0" indent="0">
              <a:spcBef>
                <a:spcPts val="0"/>
              </a:spcBef>
              <a:buNone/>
              <a:defRPr sz="2400"/>
            </a:lvl8pPr>
            <a:lvl9pPr marL="0" indent="0">
              <a:spcBef>
                <a:spcPts val="0"/>
              </a:spcBef>
              <a:buNone/>
              <a:defRPr sz="2400"/>
            </a:lvl9pPr>
          </a:lstStyle>
          <a:p>
            <a:pPr lvl="0"/>
            <a:r>
              <a:rPr/>
              <a:t>Click to add date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3955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667000"/>
            <a:ext cx="9141619" cy="2286000"/>
          </a:xfrm>
        </p:spPr>
        <p:txBody>
          <a:bodyPr anchor="b">
            <a:noAutofit/>
          </a:bodyPr>
          <a:lstStyle>
            <a:lvl1pPr>
              <a:lnSpc>
                <a:spcPct val="80000"/>
              </a:lnSpc>
              <a:defRPr sz="8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8013" y="5015893"/>
            <a:ext cx="9141619" cy="1080107"/>
          </a:xfrm>
        </p:spPr>
        <p:txBody>
          <a:bodyPr wrap="square"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B395617-A7D9-4AE8-82B6-3D0A191CDCBE}" type="datetime4">
              <a:rPr lang="en-US" smtClean="0"/>
              <a:t>February 3, 2016</a:t>
            </a:fld>
            <a:endParaRPr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541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0393" y="2209800"/>
            <a:ext cx="8229600" cy="1905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4267200"/>
            <a:ext cx="8229600" cy="9144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/>
              <a:t>Click to edit Master subtitle style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06423" y="456997"/>
            <a:ext cx="3027151" cy="1219403"/>
            <a:chOff x="3578225" y="1146175"/>
            <a:chExt cx="5038725" cy="2111375"/>
          </a:xfrm>
        </p:grpSpPr>
        <p:sp>
          <p:nvSpPr>
            <p:cNvPr id="8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116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6BA28-E443-46F5-AE73-D543F89EF748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26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3200" y="519236"/>
            <a:ext cx="1219198" cy="5576764"/>
          </a:xfrm>
        </p:spPr>
        <p:txBody>
          <a:bodyPr vert="eaVert"/>
          <a:lstStyle>
            <a:lvl1pPr>
              <a:defRPr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19235"/>
            <a:ext cx="9677400" cy="5576765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EE1A-1BE0-474E-808D-00D5A7797660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1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 Wheel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A8908-8F7D-4671-9CE7-F4C8C33CF3B7}" type="datetime4">
              <a:rPr lang="en-US" smtClean="0"/>
              <a:t>February 3, 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1"/>
            <a:ext cx="12199172" cy="690643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613319" y="6246757"/>
            <a:ext cx="969471" cy="390524"/>
            <a:chOff x="3578225" y="1146175"/>
            <a:chExt cx="5038725" cy="2111375"/>
          </a:xfrm>
        </p:grpSpPr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5729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+mj-lt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915791"/>
            <a:ext cx="10822941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399" b="0" i="0">
                <a:solidFill>
                  <a:srgbClr val="000000"/>
                </a:solidFill>
                <a:latin typeface="+mj-lt"/>
                <a:cs typeface="HP Simplified" pitchFamily="34" charset="0"/>
              </a:defRPr>
            </a:lvl1pPr>
            <a:lvl2pPr marL="609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6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4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22727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Sub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1001854"/>
            <a:ext cx="10822941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399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5198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438912" y="316993"/>
            <a:ext cx="9629803" cy="2675604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5333" b="1" i="0" spc="-133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sp>
        <p:nvSpPr>
          <p:cNvPr id="6" name="TextBox 5"/>
          <p:cNvSpPr txBox="1"/>
          <p:nvPr/>
        </p:nvSpPr>
        <p:spPr>
          <a:xfrm>
            <a:off x="438913" y="6345071"/>
            <a:ext cx="10683393" cy="3048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>
              <a:defRPr/>
            </a:pPr>
            <a:r>
              <a:rPr lang="en-US" sz="933" dirty="0" smtClean="0">
                <a:solidFill>
                  <a:srgbClr val="B9B8BB"/>
                </a:solidFill>
                <a:cs typeface="HP Simplified"/>
              </a:rPr>
              <a:t>© Copyright 2015 Hewlett-Packard Enterprise.  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1934550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8011" cy="1936016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72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2545616"/>
            <a:ext cx="8228011" cy="608426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4495-4BF5-4727-99D4-DFD1D0597350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66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late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White">
          <a:xfrm>
            <a:off x="608013" y="608806"/>
            <a:ext cx="10971370" cy="5486400"/>
          </a:xfrm>
          <a:prstGeom prst="rect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990599"/>
            <a:ext cx="8228011" cy="60385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013" y="1600885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90477-F864-462B-BF44-00D67B14D858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29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en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08157-2DC9-4745-A7A9-7046A8583708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12" name="Group 11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8951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urple Frame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7D378-E709-4062-9715-39E79557A063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4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71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Turquois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5E14-300D-4720-B5FE-54C7D96D4160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2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6419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ate Orange Frame Divi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71746"/>
            <a:ext cx="8228011" cy="576263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08014" y="3149201"/>
            <a:ext cx="8228011" cy="533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3200"/>
            </a:lvl1pPr>
            <a:lvl2pPr marL="0" indent="0">
              <a:spcBef>
                <a:spcPts val="0"/>
              </a:spcBef>
              <a:buFontTx/>
              <a:buNone/>
              <a:defRPr sz="2000"/>
            </a:lvl2pPr>
            <a:lvl3pPr marL="0" indent="0">
              <a:spcBef>
                <a:spcPts val="0"/>
              </a:spcBef>
              <a:buFontTx/>
              <a:buNone/>
              <a:defRPr sz="2000"/>
            </a:lvl3pPr>
            <a:lvl4pPr marL="0" indent="0">
              <a:spcBef>
                <a:spcPts val="0"/>
              </a:spcBef>
              <a:buFontTx/>
              <a:buNone/>
              <a:defRPr sz="2000"/>
            </a:lvl4pPr>
            <a:lvl5pPr marL="0" indent="0">
              <a:spcBef>
                <a:spcPts val="0"/>
              </a:spcBef>
              <a:buFontTx/>
              <a:buNone/>
              <a:defRPr sz="2000"/>
            </a:lvl5pPr>
            <a:lvl6pPr marL="0" indent="0">
              <a:spcBef>
                <a:spcPts val="0"/>
              </a:spcBef>
              <a:buFontTx/>
              <a:buNone/>
              <a:defRPr sz="2000"/>
            </a:lvl6pPr>
            <a:lvl7pPr marL="0" indent="0">
              <a:spcBef>
                <a:spcPts val="0"/>
              </a:spcBef>
              <a:buFontTx/>
              <a:buNone/>
              <a:defRPr sz="2000"/>
            </a:lvl7pPr>
            <a:lvl8pPr marL="0" indent="0">
              <a:spcBef>
                <a:spcPts val="0"/>
              </a:spcBef>
              <a:buFontTx/>
              <a:buNone/>
              <a:defRPr sz="2000"/>
            </a:lvl8pPr>
            <a:lvl9pPr marL="0" indent="0">
              <a:spcBef>
                <a:spcPts val="0"/>
              </a:spcBef>
              <a:buFontTx/>
              <a:buNone/>
              <a:defRPr sz="2000"/>
            </a:lvl9pPr>
          </a:lstStyle>
          <a:p>
            <a:pPr lvl="0"/>
            <a:r>
              <a:rPr/>
              <a:t>Click to edit Master text styles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  <a:solidFill>
            <a:srgbClr val="FFFFFF"/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2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BE07D-E945-4DDF-8452-20009392BF2F}" type="datetime4">
              <a:rPr lang="en-US" smtClean="0"/>
              <a:t>February 3, 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/>
          </a:p>
        </p:txBody>
      </p:sp>
      <p:sp>
        <p:nvSpPr>
          <p:cNvPr id="10" name="Freeform 9"/>
          <p:cNvSpPr/>
          <p:nvPr/>
        </p:nvSpPr>
        <p:spPr>
          <a:xfrm>
            <a:off x="608013" y="462819"/>
            <a:ext cx="10986134" cy="1957368"/>
          </a:xfrm>
          <a:custGeom>
            <a:avLst/>
            <a:gdLst>
              <a:gd name="connsiteX0" fmla="*/ 188969 w 10986134"/>
              <a:gd name="connsiteY0" fmla="*/ 176957 h 1957368"/>
              <a:gd name="connsiteX1" fmla="*/ 188969 w 10986134"/>
              <a:gd name="connsiteY1" fmla="*/ 1768399 h 1957368"/>
              <a:gd name="connsiteX2" fmla="*/ 10797165 w 10986134"/>
              <a:gd name="connsiteY2" fmla="*/ 1768399 h 1957368"/>
              <a:gd name="connsiteX3" fmla="*/ 10797165 w 10986134"/>
              <a:gd name="connsiteY3" fmla="*/ 176957 h 1957368"/>
              <a:gd name="connsiteX4" fmla="*/ 10797165 w 10986134"/>
              <a:gd name="connsiteY4" fmla="*/ 0 h 1957368"/>
              <a:gd name="connsiteX5" fmla="*/ 10986134 w 10986134"/>
              <a:gd name="connsiteY5" fmla="*/ 0 h 1957368"/>
              <a:gd name="connsiteX6" fmla="*/ 10986134 w 10986134"/>
              <a:gd name="connsiteY6" fmla="*/ 1957368 h 1957368"/>
              <a:gd name="connsiteX7" fmla="*/ 10971369 w 10986134"/>
              <a:gd name="connsiteY7" fmla="*/ 1957368 h 1957368"/>
              <a:gd name="connsiteX8" fmla="*/ 10797165 w 10986134"/>
              <a:gd name="connsiteY8" fmla="*/ 1957368 h 1957368"/>
              <a:gd name="connsiteX9" fmla="*/ 188969 w 10986134"/>
              <a:gd name="connsiteY9" fmla="*/ 1957368 h 1957368"/>
              <a:gd name="connsiteX10" fmla="*/ 14764 w 10986134"/>
              <a:gd name="connsiteY10" fmla="*/ 1957368 h 1957368"/>
              <a:gd name="connsiteX11" fmla="*/ 0 w 10986134"/>
              <a:gd name="connsiteY11" fmla="*/ 1957368 h 1957368"/>
              <a:gd name="connsiteX12" fmla="*/ 0 w 10986134"/>
              <a:gd name="connsiteY12" fmla="*/ 0 h 1957368"/>
              <a:gd name="connsiteX13" fmla="*/ 14764 w 10986134"/>
              <a:gd name="connsiteY13" fmla="*/ 0 h 1957368"/>
              <a:gd name="connsiteX14" fmla="*/ 188969 w 10986134"/>
              <a:gd name="connsiteY14" fmla="*/ 0 h 1957368"/>
              <a:gd name="connsiteX15" fmla="*/ 10797165 w 10986134"/>
              <a:gd name="connsiteY15" fmla="*/ 0 h 195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0986134" h="1957368">
                <a:moveTo>
                  <a:pt x="188969" y="176957"/>
                </a:moveTo>
                <a:lnTo>
                  <a:pt x="188969" y="1768399"/>
                </a:lnTo>
                <a:lnTo>
                  <a:pt x="10797165" y="1768399"/>
                </a:lnTo>
                <a:lnTo>
                  <a:pt x="10797165" y="176957"/>
                </a:lnTo>
                <a:close/>
                <a:moveTo>
                  <a:pt x="10797165" y="0"/>
                </a:moveTo>
                <a:lnTo>
                  <a:pt x="10986134" y="0"/>
                </a:lnTo>
                <a:lnTo>
                  <a:pt x="10986134" y="1957368"/>
                </a:lnTo>
                <a:lnTo>
                  <a:pt x="10971369" y="1957368"/>
                </a:lnTo>
                <a:lnTo>
                  <a:pt x="10797165" y="1957368"/>
                </a:lnTo>
                <a:lnTo>
                  <a:pt x="188969" y="1957368"/>
                </a:lnTo>
                <a:lnTo>
                  <a:pt x="14764" y="1957368"/>
                </a:lnTo>
                <a:lnTo>
                  <a:pt x="0" y="1957368"/>
                </a:lnTo>
                <a:lnTo>
                  <a:pt x="0" y="0"/>
                </a:lnTo>
                <a:lnTo>
                  <a:pt x="14764" y="0"/>
                </a:lnTo>
                <a:lnTo>
                  <a:pt x="188969" y="0"/>
                </a:lnTo>
                <a:lnTo>
                  <a:pt x="10797165" y="0"/>
                </a:lnTo>
                <a:close/>
              </a:path>
            </a:pathLst>
          </a:custGeom>
          <a:solidFill>
            <a:schemeClr val="accent3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6345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 userDrawn="1">
            <p:custDataLst>
              <p:tags r:id="rId40"/>
            </p:custDataLst>
            <p:extLst>
              <p:ext uri="{D42A27DB-BD31-4B8C-83A1-F6EECF244321}">
                <p14:modId xmlns:p14="http://schemas.microsoft.com/office/powerpoint/2010/main" val="30214646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5" name="think-cell Slide" r:id="rId41" imgW="508" imgH="508" progId="TCLayout.ActiveDocument.1">
                  <p:embed/>
                </p:oleObj>
              </mc:Choice>
              <mc:Fallback>
                <p:oleObj name="think-cell Slide" r:id="rId41" imgW="508" imgH="50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9236"/>
            <a:ext cx="10969943" cy="8523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10969784" cy="4571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</a:t>
            </a:r>
            <a:r>
              <a:rPr dirty="0" smtClean="0"/>
              <a:t>level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8212" y="6426104"/>
            <a:ext cx="99557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ctr">
              <a:defRPr sz="700">
                <a:solidFill>
                  <a:schemeClr val="tx1"/>
                </a:solidFill>
              </a:defRPr>
            </a:lvl1pPr>
          </a:lstStyle>
          <a:p>
            <a:fld id="{65FD8143-BFA3-46F8-9B90-B0E5CFAF7F7C}" type="datetime4">
              <a:rPr lang="en-US" smtClean="0"/>
              <a:t>February 3, 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34200" y="6426104"/>
            <a:ext cx="4025198" cy="210312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Private | Confidential | Internal Use Only </a:t>
            </a: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049000" y="6430868"/>
            <a:ext cx="533399" cy="232147"/>
          </a:xfrm>
          <a:prstGeom prst="rect">
            <a:avLst/>
          </a:prstGeom>
        </p:spPr>
        <p:txBody>
          <a:bodyPr vert="horz" wrap="none" lIns="0" tIns="0" rIns="0" bIns="0" rtlCol="0" anchor="b" anchorCtr="0"/>
          <a:lstStyle>
            <a:lvl1pPr algn="r">
              <a:defRPr sz="1600">
                <a:solidFill>
                  <a:schemeClr val="accent5"/>
                </a:solidFill>
              </a:defRPr>
            </a:lvl1pPr>
          </a:lstStyle>
          <a:p>
            <a:fld id="{B016F8AB-BCEA-4347-8BA6-BE776009BC89}" type="slidenum">
              <a:rPr/>
              <a:pPr/>
              <a:t>‹#›</a:t>
            </a:fld>
            <a:endParaRPr dirty="0"/>
          </a:p>
        </p:txBody>
      </p:sp>
      <p:grpSp>
        <p:nvGrpSpPr>
          <p:cNvPr id="8" name="Group 7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83658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6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50" r:id="rId12"/>
    <p:sldLayoutId id="2147483668" r:id="rId13"/>
    <p:sldLayoutId id="2147483669" r:id="rId14"/>
    <p:sldLayoutId id="2147483654" r:id="rId15"/>
    <p:sldLayoutId id="2147483679" r:id="rId16"/>
    <p:sldLayoutId id="2147483655" r:id="rId17"/>
    <p:sldLayoutId id="2147483652" r:id="rId18"/>
    <p:sldLayoutId id="2147483653" r:id="rId19"/>
    <p:sldLayoutId id="2147483670" r:id="rId20"/>
    <p:sldLayoutId id="2147483671" r:id="rId21"/>
    <p:sldLayoutId id="2147483672" r:id="rId22"/>
    <p:sldLayoutId id="2147483673" r:id="rId23"/>
    <p:sldLayoutId id="2147483656" r:id="rId24"/>
    <p:sldLayoutId id="2147483674" r:id="rId25"/>
    <p:sldLayoutId id="2147483657" r:id="rId26"/>
    <p:sldLayoutId id="2147483675" r:id="rId27"/>
    <p:sldLayoutId id="2147483676" r:id="rId28"/>
    <p:sldLayoutId id="2147483677" r:id="rId29"/>
    <p:sldLayoutId id="2147483678" r:id="rId30"/>
    <p:sldLayoutId id="2147483649" r:id="rId31"/>
    <p:sldLayoutId id="2147483658" r:id="rId32"/>
    <p:sldLayoutId id="2147483659" r:id="rId33"/>
    <p:sldLayoutId id="2147483682" r:id="rId34"/>
    <p:sldLayoutId id="2147483683" r:id="rId35"/>
    <p:sldLayoutId id="2147483684" r:id="rId36"/>
    <p:sldLayoutId id="2147483685" r:id="rId3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pos="7296">
          <p15:clr>
            <a:srgbClr val="F26B43"/>
          </p15:clr>
        </p15:guide>
        <p15:guide id="5" orient="horz" pos="960" userDrawn="1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g"/><Relationship Id="rId11" Type="http://schemas.openxmlformats.org/officeDocument/2006/relationships/image" Target="../media/image33.jpg"/><Relationship Id="rId5" Type="http://schemas.openxmlformats.org/officeDocument/2006/relationships/image" Target="../media/image27.jpg"/><Relationship Id="rId10" Type="http://schemas.openxmlformats.org/officeDocument/2006/relationships/image" Target="../media/image32.jpe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tags" Target="../tags/tag4.xml"/><Relationship Id="rId7" Type="http://schemas.openxmlformats.org/officeDocument/2006/relationships/image" Target="../media/image40.emf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40.emf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2.emf"/><Relationship Id="rId4" Type="http://schemas.openxmlformats.org/officeDocument/2006/relationships/oleObject" Target="../embeddings/oleObject5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alexander.vakulenko@hpe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392" y="2209800"/>
            <a:ext cx="11276807" cy="1905000"/>
          </a:xfrm>
        </p:spPr>
        <p:txBody>
          <a:bodyPr/>
          <a:lstStyle/>
          <a:p>
            <a:r>
              <a:rPr lang="ru-RU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Трансформируйте безопасность ИТ с помощью </a:t>
            </a:r>
            <a:r>
              <a:rPr lang="en-US" sz="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HPE</a:t>
            </a:r>
            <a:endParaRPr lang="en-US" sz="5000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608012" y="4267200"/>
            <a:ext cx="10974387" cy="914400"/>
          </a:xfrm>
        </p:spPr>
        <p:txBody>
          <a:bodyPr/>
          <a:lstStyle/>
          <a:p>
            <a:r>
              <a:rPr lang="ru-RU" sz="2400" dirty="0"/>
              <a:t>Александр Вакуленко</a:t>
            </a:r>
          </a:p>
          <a:p>
            <a:r>
              <a:rPr lang="ru-RU" sz="2400" dirty="0"/>
              <a:t>Руководитель подразделения по безопасности информационных технологий </a:t>
            </a:r>
            <a:r>
              <a:rPr lang="en-US" sz="2400" dirty="0"/>
              <a:t>HPE Russia</a:t>
            </a:r>
            <a:endParaRPr lang="ru-RU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04.02.2016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1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0" y="-517373"/>
            <a:ext cx="12192000" cy="8505664"/>
            <a:chOff x="0" y="-517373"/>
            <a:chExt cx="12192000" cy="8505664"/>
          </a:xfrm>
        </p:grpSpPr>
        <p:grpSp>
          <p:nvGrpSpPr>
            <p:cNvPr id="92" name="Group 91"/>
            <p:cNvGrpSpPr/>
            <p:nvPr/>
          </p:nvGrpSpPr>
          <p:grpSpPr>
            <a:xfrm>
              <a:off x="1631576" y="-517373"/>
              <a:ext cx="8505664" cy="8505664"/>
              <a:chOff x="1631576" y="-517373"/>
              <a:chExt cx="8505664" cy="8505664"/>
            </a:xfrm>
          </p:grpSpPr>
          <p:sp>
            <p:nvSpPr>
              <p:cNvPr id="21" name="Oval 20"/>
              <p:cNvSpPr/>
              <p:nvPr/>
            </p:nvSpPr>
            <p:spPr bwMode="ltGray">
              <a:xfrm>
                <a:off x="4054579" y="1905630"/>
                <a:ext cx="3659659" cy="3659659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err="1" smtClean="0"/>
              </a:p>
            </p:txBody>
          </p:sp>
          <p:sp>
            <p:nvSpPr>
              <p:cNvPr id="20" name="Oval 19"/>
              <p:cNvSpPr/>
              <p:nvPr/>
            </p:nvSpPr>
            <p:spPr bwMode="ltGray">
              <a:xfrm>
                <a:off x="4611662" y="2462713"/>
                <a:ext cx="2545492" cy="2545492"/>
              </a:xfrm>
              <a:prstGeom prst="ellipse">
                <a:avLst/>
              </a:prstGeom>
              <a:solidFill>
                <a:srgbClr val="00B388"/>
              </a:solidFill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err="1" smtClean="0"/>
              </a:p>
            </p:txBody>
          </p:sp>
          <p:sp>
            <p:nvSpPr>
              <p:cNvPr id="22" name="Oval 21"/>
              <p:cNvSpPr/>
              <p:nvPr/>
            </p:nvSpPr>
            <p:spPr bwMode="ltGray">
              <a:xfrm>
                <a:off x="3390403" y="1241454"/>
                <a:ext cx="4988011" cy="4988011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err="1" smtClean="0"/>
              </a:p>
            </p:txBody>
          </p:sp>
          <p:sp>
            <p:nvSpPr>
              <p:cNvPr id="88" name="Oval 87"/>
              <p:cNvSpPr/>
              <p:nvPr/>
            </p:nvSpPr>
            <p:spPr bwMode="ltGray">
              <a:xfrm>
                <a:off x="2734112" y="585163"/>
                <a:ext cx="6300592" cy="6300592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err="1" smtClean="0"/>
              </a:p>
            </p:txBody>
          </p:sp>
          <p:sp>
            <p:nvSpPr>
              <p:cNvPr id="89" name="Oval 88"/>
              <p:cNvSpPr/>
              <p:nvPr/>
            </p:nvSpPr>
            <p:spPr bwMode="ltGray">
              <a:xfrm>
                <a:off x="2252382" y="103433"/>
                <a:ext cx="7264052" cy="7264052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err="1" smtClean="0"/>
              </a:p>
            </p:txBody>
          </p:sp>
          <p:sp>
            <p:nvSpPr>
              <p:cNvPr id="90" name="Oval 89"/>
              <p:cNvSpPr/>
              <p:nvPr/>
            </p:nvSpPr>
            <p:spPr bwMode="ltGray">
              <a:xfrm>
                <a:off x="1631576" y="-517373"/>
                <a:ext cx="8505664" cy="8505664"/>
              </a:xfrm>
              <a:prstGeom prst="ellipse">
                <a:avLst/>
              </a:prstGeom>
              <a:noFill/>
              <a:ln w="1905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err="1" smtClean="0"/>
              </a:p>
            </p:txBody>
          </p:sp>
        </p:grpSp>
        <p:sp>
          <p:nvSpPr>
            <p:cNvPr id="93" name="Rectangle 92"/>
            <p:cNvSpPr/>
            <p:nvPr/>
          </p:nvSpPr>
          <p:spPr bwMode="ltGray">
            <a:xfrm>
              <a:off x="0" y="5933209"/>
              <a:ext cx="12192000" cy="924792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sp>
          <p:nvSpPr>
            <p:cNvPr id="113" name="Rectangle 112"/>
            <p:cNvSpPr/>
            <p:nvPr/>
          </p:nvSpPr>
          <p:spPr bwMode="ltGray">
            <a:xfrm flipV="1">
              <a:off x="0" y="0"/>
              <a:ext cx="12192000" cy="1460500"/>
            </a:xfrm>
            <a:prstGeom prst="rect">
              <a:avLst/>
            </a:prstGeom>
            <a:gradFill>
              <a:gsLst>
                <a:gs pos="33000">
                  <a:schemeClr val="bg1"/>
                </a:gs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</p:grpSp>
      <p:sp>
        <p:nvSpPr>
          <p:cNvPr id="78" name="Isosceles Triangle 77"/>
          <p:cNvSpPr/>
          <p:nvPr/>
        </p:nvSpPr>
        <p:spPr bwMode="ltGray">
          <a:xfrm>
            <a:off x="5260931" y="3081925"/>
            <a:ext cx="1191475" cy="1027134"/>
          </a:xfrm>
          <a:prstGeom prst="triangle">
            <a:avLst/>
          </a:prstGeom>
          <a:noFill/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grpSp>
        <p:nvGrpSpPr>
          <p:cNvPr id="11" name="Group 10"/>
          <p:cNvGrpSpPr/>
          <p:nvPr/>
        </p:nvGrpSpPr>
        <p:grpSpPr>
          <a:xfrm>
            <a:off x="5473700" y="2650236"/>
            <a:ext cx="789898" cy="893064"/>
            <a:chOff x="5473700" y="2650236"/>
            <a:chExt cx="789898" cy="893064"/>
          </a:xfrm>
        </p:grpSpPr>
        <p:sp>
          <p:nvSpPr>
            <p:cNvPr id="60" name="TextBox 59"/>
            <p:cNvSpPr txBox="1"/>
            <p:nvPr/>
          </p:nvSpPr>
          <p:spPr>
            <a:xfrm>
              <a:off x="5473700" y="3289300"/>
              <a:ext cx="787399" cy="254000"/>
            </a:xfrm>
            <a:prstGeom prst="rect">
              <a:avLst/>
            </a:prstGeom>
            <a:solidFill>
              <a:srgbClr val="00B388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USERS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4181" y="2650236"/>
              <a:ext cx="759417" cy="640080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4965700" y="3733800"/>
            <a:ext cx="736600" cy="973028"/>
            <a:chOff x="4965700" y="3733800"/>
            <a:chExt cx="736600" cy="973028"/>
          </a:xfrm>
        </p:grpSpPr>
        <p:sp>
          <p:nvSpPr>
            <p:cNvPr id="15" name="Rectangle 14"/>
            <p:cNvSpPr/>
            <p:nvPr/>
          </p:nvSpPr>
          <p:spPr bwMode="ltGray">
            <a:xfrm>
              <a:off x="4965700" y="3733800"/>
              <a:ext cx="736600" cy="698500"/>
            </a:xfrm>
            <a:prstGeom prst="rect">
              <a:avLst/>
            </a:prstGeom>
            <a:solidFill>
              <a:srgbClr val="00B3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015993" y="3783470"/>
              <a:ext cx="610107" cy="923358"/>
              <a:chOff x="5015993" y="3783470"/>
              <a:chExt cx="610107" cy="923358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5088698" y="4406204"/>
                <a:ext cx="526093" cy="300624"/>
              </a:xfrm>
              <a:prstGeom prst="rect">
                <a:avLst/>
              </a:prstGeom>
              <a:solidFill>
                <a:srgbClr val="00B388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APPS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15993" y="3783470"/>
                <a:ext cx="610107" cy="594981"/>
              </a:xfrm>
              <a:prstGeom prst="rect">
                <a:avLst/>
              </a:prstGeom>
            </p:spPr>
          </p:pic>
        </p:grpSp>
      </p:grpSp>
      <p:grpSp>
        <p:nvGrpSpPr>
          <p:cNvPr id="24" name="Group 23"/>
          <p:cNvGrpSpPr/>
          <p:nvPr/>
        </p:nvGrpSpPr>
        <p:grpSpPr>
          <a:xfrm>
            <a:off x="6096000" y="3721100"/>
            <a:ext cx="736600" cy="985728"/>
            <a:chOff x="6096000" y="3721100"/>
            <a:chExt cx="736600" cy="985728"/>
          </a:xfrm>
        </p:grpSpPr>
        <p:sp>
          <p:nvSpPr>
            <p:cNvPr id="128" name="Rectangle 127"/>
            <p:cNvSpPr/>
            <p:nvPr/>
          </p:nvSpPr>
          <p:spPr bwMode="ltGray">
            <a:xfrm>
              <a:off x="6096000" y="3721100"/>
              <a:ext cx="736600" cy="711200"/>
            </a:xfrm>
            <a:prstGeom prst="rect">
              <a:avLst/>
            </a:prstGeom>
            <a:solidFill>
              <a:srgbClr val="00B3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154162" y="3755136"/>
              <a:ext cx="583970" cy="951692"/>
              <a:chOff x="6154162" y="3755136"/>
              <a:chExt cx="583970" cy="951692"/>
            </a:xfrm>
          </p:grpSpPr>
          <p:sp>
            <p:nvSpPr>
              <p:cNvPr id="61" name="TextBox 60"/>
              <p:cNvSpPr txBox="1"/>
              <p:nvPr/>
            </p:nvSpPr>
            <p:spPr>
              <a:xfrm>
                <a:off x="6212039" y="4406204"/>
                <a:ext cx="526093" cy="300624"/>
              </a:xfrm>
              <a:prstGeom prst="rect">
                <a:avLst/>
              </a:prstGeom>
              <a:solidFill>
                <a:srgbClr val="00B388"/>
              </a:solidFill>
            </p:spPr>
            <p:txBody>
              <a:bodyPr wrap="square" lIns="0" tIns="0" rIns="0" bIns="0" rtlCol="0" anchor="ctr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1400" b="1" dirty="0" smtClean="0">
                    <a:solidFill>
                      <a:schemeClr val="bg1"/>
                    </a:solidFill>
                  </a:rPr>
                  <a:t>DATA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127" name="Picture 1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54162" y="3755136"/>
                <a:ext cx="564138" cy="640080"/>
              </a:xfrm>
              <a:prstGeom prst="rect">
                <a:avLst/>
              </a:prstGeom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Наш </a:t>
            </a:r>
            <a:r>
              <a:rPr lang="ru-RU" sz="2600" dirty="0"/>
              <a:t>подход к защите организации (предприятия)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10</a:t>
            </a:fld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237018" y="1600200"/>
            <a:ext cx="1747848" cy="2383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dirty="0"/>
              <a:t>За периметром</a:t>
            </a:r>
            <a:endParaRPr lang="en-US" sz="1600" b="1" dirty="0"/>
          </a:p>
        </p:txBody>
      </p:sp>
      <p:grpSp>
        <p:nvGrpSpPr>
          <p:cNvPr id="75" name="Group 74"/>
          <p:cNvGrpSpPr/>
          <p:nvPr/>
        </p:nvGrpSpPr>
        <p:grpSpPr>
          <a:xfrm rot="16200000">
            <a:off x="3412285" y="2918527"/>
            <a:ext cx="246876" cy="1680459"/>
            <a:chOff x="2948490" y="2018569"/>
            <a:chExt cx="246876" cy="1680459"/>
          </a:xfrm>
        </p:grpSpPr>
        <p:sp>
          <p:nvSpPr>
            <p:cNvPr id="76" name="Freeform 75"/>
            <p:cNvSpPr/>
            <p:nvPr/>
          </p:nvSpPr>
          <p:spPr bwMode="ltGray">
            <a:xfrm rot="13500000">
              <a:off x="2951295" y="2067715"/>
              <a:ext cx="241265" cy="246876"/>
            </a:xfrm>
            <a:custGeom>
              <a:avLst/>
              <a:gdLst>
                <a:gd name="connsiteX0" fmla="*/ 446809 w 446809"/>
                <a:gd name="connsiteY0" fmla="*/ 0 h 457200"/>
                <a:gd name="connsiteX1" fmla="*/ 446809 w 446809"/>
                <a:gd name="connsiteY1" fmla="*/ 457200 h 457200"/>
                <a:gd name="connsiteX2" fmla="*/ 0 w 446809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809" h="457200">
                  <a:moveTo>
                    <a:pt x="446809" y="0"/>
                  </a:moveTo>
                  <a:lnTo>
                    <a:pt x="446809" y="457200"/>
                  </a:lnTo>
                  <a:lnTo>
                    <a:pt x="0" y="457200"/>
                  </a:lnTo>
                </a:path>
              </a:pathLst>
            </a:custGeom>
            <a:noFill/>
            <a:ln w="76200"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7" name="Straight Connector 76"/>
            <p:cNvCxnSpPr/>
            <p:nvPr/>
          </p:nvCxnSpPr>
          <p:spPr>
            <a:xfrm rot="5400000">
              <a:off x="2231697" y="2858799"/>
              <a:ext cx="1680459" cy="0"/>
            </a:xfrm>
            <a:prstGeom prst="line">
              <a:avLst/>
            </a:prstGeom>
            <a:ln w="76200">
              <a:solidFill>
                <a:srgbClr val="00B38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Freeform 78"/>
            <p:cNvSpPr/>
            <p:nvPr/>
          </p:nvSpPr>
          <p:spPr bwMode="ltGray">
            <a:xfrm rot="18900000" flipH="1">
              <a:off x="2951294" y="3408024"/>
              <a:ext cx="241265" cy="246876"/>
            </a:xfrm>
            <a:custGeom>
              <a:avLst/>
              <a:gdLst>
                <a:gd name="connsiteX0" fmla="*/ 446809 w 446809"/>
                <a:gd name="connsiteY0" fmla="*/ 0 h 457200"/>
                <a:gd name="connsiteX1" fmla="*/ 446809 w 446809"/>
                <a:gd name="connsiteY1" fmla="*/ 457200 h 457200"/>
                <a:gd name="connsiteX2" fmla="*/ 0 w 446809"/>
                <a:gd name="connsiteY2" fmla="*/ 45720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46809" h="457200">
                  <a:moveTo>
                    <a:pt x="446809" y="0"/>
                  </a:moveTo>
                  <a:lnTo>
                    <a:pt x="446809" y="457200"/>
                  </a:lnTo>
                  <a:lnTo>
                    <a:pt x="0" y="457200"/>
                  </a:lnTo>
                </a:path>
              </a:pathLst>
            </a:custGeom>
            <a:noFill/>
            <a:ln w="76200"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Rectangle 94"/>
          <p:cNvSpPr/>
          <p:nvPr/>
        </p:nvSpPr>
        <p:spPr>
          <a:xfrm>
            <a:off x="608012" y="437706"/>
            <a:ext cx="10972800" cy="18288"/>
          </a:xfrm>
          <a:prstGeom prst="rect">
            <a:avLst/>
          </a:prstGeom>
          <a:solidFill>
            <a:srgbClr val="00B388"/>
          </a:solidFill>
          <a:ln w="1905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/>
          </a:p>
        </p:txBody>
      </p:sp>
      <p:sp>
        <p:nvSpPr>
          <p:cNvPr id="123" name="TextBox 122"/>
          <p:cNvSpPr txBox="1"/>
          <p:nvPr/>
        </p:nvSpPr>
        <p:spPr>
          <a:xfrm>
            <a:off x="10237018" y="5181600"/>
            <a:ext cx="1747848" cy="23830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1600" b="1" dirty="0"/>
              <a:t>За периметром</a:t>
            </a:r>
            <a:endParaRPr lang="en-US" sz="16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7162801" y="4477871"/>
            <a:ext cx="2659910" cy="1290517"/>
            <a:chOff x="7162801" y="4477871"/>
            <a:chExt cx="2659910" cy="1290517"/>
          </a:xfrm>
        </p:grpSpPr>
        <p:sp>
          <p:nvSpPr>
            <p:cNvPr id="67" name="TextBox 66"/>
            <p:cNvSpPr txBox="1"/>
            <p:nvPr/>
          </p:nvSpPr>
          <p:spPr>
            <a:xfrm>
              <a:off x="8876191" y="5467764"/>
              <a:ext cx="946520" cy="30062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>
                  <a:solidFill>
                    <a:srgbClr val="00B388"/>
                  </a:solidFill>
                </a:rPr>
                <a:t>BIG DATA</a:t>
              </a:r>
              <a:endParaRPr lang="en-US" sz="1400" b="1" dirty="0">
                <a:solidFill>
                  <a:srgbClr val="00B388"/>
                </a:solidFill>
              </a:endParaRPr>
            </a:p>
          </p:txBody>
        </p:sp>
        <p:grpSp>
          <p:nvGrpSpPr>
            <p:cNvPr id="119" name="Group 118"/>
            <p:cNvGrpSpPr/>
            <p:nvPr/>
          </p:nvGrpSpPr>
          <p:grpSpPr>
            <a:xfrm rot="17400000">
              <a:off x="7879593" y="3761079"/>
              <a:ext cx="246876" cy="1680459"/>
              <a:chOff x="2948490" y="2018569"/>
              <a:chExt cx="246876" cy="1680459"/>
            </a:xfrm>
          </p:grpSpPr>
          <p:sp>
            <p:nvSpPr>
              <p:cNvPr id="120" name="Freeform 119"/>
              <p:cNvSpPr/>
              <p:nvPr/>
            </p:nvSpPr>
            <p:spPr bwMode="ltGray">
              <a:xfrm rot="13500000">
                <a:off x="2951295" y="2067715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1" name="Straight Connector 120"/>
              <p:cNvCxnSpPr/>
              <p:nvPr/>
            </p:nvCxnSpPr>
            <p:spPr>
              <a:xfrm rot="5400000">
                <a:off x="2231697" y="2858799"/>
                <a:ext cx="1680459" cy="0"/>
              </a:xfrm>
              <a:prstGeom prst="line">
                <a:avLst/>
              </a:prstGeom>
              <a:ln w="76200">
                <a:solidFill>
                  <a:srgbClr val="00B3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Freeform 121"/>
              <p:cNvSpPr/>
              <p:nvPr/>
            </p:nvSpPr>
            <p:spPr bwMode="ltGray">
              <a:xfrm rot="18900000" flipH="1">
                <a:off x="2951294" y="3408024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524" y="4687824"/>
              <a:ext cx="682752" cy="68275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6810097" y="977900"/>
            <a:ext cx="3261003" cy="1714500"/>
            <a:chOff x="6810097" y="977900"/>
            <a:chExt cx="3261003" cy="1714500"/>
          </a:xfrm>
        </p:grpSpPr>
        <p:grpSp>
          <p:nvGrpSpPr>
            <p:cNvPr id="103" name="Group 102"/>
            <p:cNvGrpSpPr/>
            <p:nvPr/>
          </p:nvGrpSpPr>
          <p:grpSpPr>
            <a:xfrm rot="3173862">
              <a:off x="7093759" y="1639738"/>
              <a:ext cx="630382" cy="1197705"/>
              <a:chOff x="2756735" y="2457195"/>
              <a:chExt cx="630382" cy="1197705"/>
            </a:xfrm>
          </p:grpSpPr>
          <p:sp>
            <p:nvSpPr>
              <p:cNvPr id="104" name="Freeform 103"/>
              <p:cNvSpPr/>
              <p:nvPr/>
            </p:nvSpPr>
            <p:spPr bwMode="ltGray">
              <a:xfrm rot="13500000">
                <a:off x="2956019" y="2454390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 rot="18000000" flipH="1">
                <a:off x="2525999" y="2753455"/>
                <a:ext cx="1091854" cy="630382"/>
              </a:xfrm>
              <a:prstGeom prst="line">
                <a:avLst/>
              </a:prstGeom>
              <a:ln w="76200">
                <a:solidFill>
                  <a:srgbClr val="00B3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Freeform 105"/>
              <p:cNvSpPr/>
              <p:nvPr/>
            </p:nvSpPr>
            <p:spPr bwMode="ltGray">
              <a:xfrm rot="18900000" flipH="1">
                <a:off x="2951294" y="3408024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8001000" y="977900"/>
              <a:ext cx="2070100" cy="1714500"/>
              <a:chOff x="8001000" y="977900"/>
              <a:chExt cx="2070100" cy="1714500"/>
            </a:xfrm>
          </p:grpSpPr>
          <p:sp>
            <p:nvSpPr>
              <p:cNvPr id="16" name="Freeform 15"/>
              <p:cNvSpPr/>
              <p:nvPr/>
            </p:nvSpPr>
            <p:spPr bwMode="ltGray">
              <a:xfrm>
                <a:off x="8001000" y="977900"/>
                <a:ext cx="2070100" cy="1714500"/>
              </a:xfrm>
              <a:custGeom>
                <a:avLst/>
                <a:gdLst>
                  <a:gd name="connsiteX0" fmla="*/ 0 w 2070100"/>
                  <a:gd name="connsiteY0" fmla="*/ 622300 h 1714500"/>
                  <a:gd name="connsiteX1" fmla="*/ 1473200 w 2070100"/>
                  <a:gd name="connsiteY1" fmla="*/ 0 h 1714500"/>
                  <a:gd name="connsiteX2" fmla="*/ 1905000 w 2070100"/>
                  <a:gd name="connsiteY2" fmla="*/ 50800 h 1714500"/>
                  <a:gd name="connsiteX3" fmla="*/ 2070100 w 2070100"/>
                  <a:gd name="connsiteY3" fmla="*/ 444500 h 1714500"/>
                  <a:gd name="connsiteX4" fmla="*/ 1943100 w 2070100"/>
                  <a:gd name="connsiteY4" fmla="*/ 1270000 h 1714500"/>
                  <a:gd name="connsiteX5" fmla="*/ 1892300 w 2070100"/>
                  <a:gd name="connsiteY5" fmla="*/ 1562100 h 1714500"/>
                  <a:gd name="connsiteX6" fmla="*/ 1574800 w 2070100"/>
                  <a:gd name="connsiteY6" fmla="*/ 1676400 h 1714500"/>
                  <a:gd name="connsiteX7" fmla="*/ 1041400 w 2070100"/>
                  <a:gd name="connsiteY7" fmla="*/ 1714500 h 1714500"/>
                  <a:gd name="connsiteX8" fmla="*/ 736600 w 2070100"/>
                  <a:gd name="connsiteY8" fmla="*/ 1244600 h 1714500"/>
                  <a:gd name="connsiteX9" fmla="*/ 127000 w 2070100"/>
                  <a:gd name="connsiteY9" fmla="*/ 1104900 h 1714500"/>
                  <a:gd name="connsiteX10" fmla="*/ 0 w 2070100"/>
                  <a:gd name="connsiteY10" fmla="*/ 622300 h 1714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70100" h="1714500">
                    <a:moveTo>
                      <a:pt x="0" y="622300"/>
                    </a:moveTo>
                    <a:lnTo>
                      <a:pt x="1473200" y="0"/>
                    </a:lnTo>
                    <a:lnTo>
                      <a:pt x="1905000" y="50800"/>
                    </a:lnTo>
                    <a:lnTo>
                      <a:pt x="2070100" y="444500"/>
                    </a:lnTo>
                    <a:lnTo>
                      <a:pt x="1943100" y="1270000"/>
                    </a:lnTo>
                    <a:lnTo>
                      <a:pt x="1892300" y="1562100"/>
                    </a:lnTo>
                    <a:lnTo>
                      <a:pt x="1574800" y="1676400"/>
                    </a:lnTo>
                    <a:lnTo>
                      <a:pt x="1041400" y="1714500"/>
                    </a:lnTo>
                    <a:lnTo>
                      <a:pt x="736600" y="1244600"/>
                    </a:lnTo>
                    <a:lnTo>
                      <a:pt x="127000" y="1104900"/>
                    </a:lnTo>
                    <a:lnTo>
                      <a:pt x="0" y="62230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err="1" smtClean="0"/>
              </a:p>
            </p:txBody>
          </p:sp>
          <p:grpSp>
            <p:nvGrpSpPr>
              <p:cNvPr id="17" name="Group 16"/>
              <p:cNvGrpSpPr/>
              <p:nvPr/>
            </p:nvGrpSpPr>
            <p:grpSpPr>
              <a:xfrm>
                <a:off x="8071259" y="1066800"/>
                <a:ext cx="1935033" cy="1533652"/>
                <a:chOff x="8071259" y="1066800"/>
                <a:chExt cx="1935033" cy="1533652"/>
              </a:xfrm>
            </p:grpSpPr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089900" y="1423924"/>
                  <a:ext cx="914400" cy="682752"/>
                </a:xfrm>
                <a:prstGeom prst="rect">
                  <a:avLst/>
                </a:prstGeom>
              </p:spPr>
            </p:pic>
            <p:pic>
              <p:nvPicPr>
                <p:cNvPr id="129" name="Picture 128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067800" y="1066800"/>
                  <a:ext cx="914400" cy="682752"/>
                </a:xfrm>
                <a:prstGeom prst="rect">
                  <a:avLst/>
                </a:prstGeom>
              </p:spPr>
            </p:pic>
            <p:pic>
              <p:nvPicPr>
                <p:cNvPr id="130" name="Picture 129"/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28100" y="1917700"/>
                  <a:ext cx="914400" cy="682752"/>
                </a:xfrm>
                <a:prstGeom prst="rect">
                  <a:avLst/>
                </a:prstGeom>
              </p:spPr>
            </p:pic>
            <p:sp>
              <p:nvSpPr>
                <p:cNvPr id="81" name="TextBox 80"/>
                <p:cNvSpPr txBox="1"/>
                <p:nvPr/>
              </p:nvSpPr>
              <p:spPr>
                <a:xfrm>
                  <a:off x="8071259" y="1656207"/>
                  <a:ext cx="946520" cy="3006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 smtClean="0">
                      <a:solidFill>
                        <a:srgbClr val="00B388"/>
                      </a:solidFill>
                    </a:rPr>
                    <a:t>IaaS</a:t>
                  </a:r>
                  <a:endParaRPr lang="en-US" sz="1600" b="1" dirty="0">
                    <a:solidFill>
                      <a:srgbClr val="00B388"/>
                    </a:solidFill>
                  </a:endParaRPr>
                </a:p>
              </p:txBody>
            </p:sp>
            <p:sp>
              <p:nvSpPr>
                <p:cNvPr id="83" name="TextBox 82"/>
                <p:cNvSpPr txBox="1"/>
                <p:nvPr/>
              </p:nvSpPr>
              <p:spPr>
                <a:xfrm>
                  <a:off x="8920072" y="2155334"/>
                  <a:ext cx="946520" cy="3006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 smtClean="0">
                      <a:solidFill>
                        <a:srgbClr val="00B388"/>
                      </a:solidFill>
                    </a:rPr>
                    <a:t>SaaS</a:t>
                  </a:r>
                  <a:endParaRPr lang="en-US" sz="1600" b="1" dirty="0">
                    <a:solidFill>
                      <a:srgbClr val="00B388"/>
                    </a:solidFill>
                  </a:endParaRPr>
                </a:p>
              </p:txBody>
            </p:sp>
            <p:sp>
              <p:nvSpPr>
                <p:cNvPr id="85" name="TextBox 84"/>
                <p:cNvSpPr txBox="1"/>
                <p:nvPr/>
              </p:nvSpPr>
              <p:spPr>
                <a:xfrm>
                  <a:off x="9059772" y="1304434"/>
                  <a:ext cx="946520" cy="30062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 algn="ctr">
                    <a:lnSpc>
                      <a:spcPct val="90000"/>
                    </a:lnSpc>
                  </a:pPr>
                  <a:r>
                    <a:rPr lang="en-US" sz="1600" b="1" dirty="0" smtClean="0">
                      <a:solidFill>
                        <a:srgbClr val="00B388"/>
                      </a:solidFill>
                    </a:rPr>
                    <a:t>PaaS</a:t>
                  </a:r>
                  <a:endParaRPr lang="en-US" sz="1600" b="1" dirty="0">
                    <a:solidFill>
                      <a:srgbClr val="00B388"/>
                    </a:solidFill>
                  </a:endParaRPr>
                </a:p>
              </p:txBody>
            </p:sp>
          </p:grpSp>
        </p:grpSp>
      </p:grpSp>
      <p:grpSp>
        <p:nvGrpSpPr>
          <p:cNvPr id="8" name="Group 7"/>
          <p:cNvGrpSpPr/>
          <p:nvPr/>
        </p:nvGrpSpPr>
        <p:grpSpPr>
          <a:xfrm>
            <a:off x="6669674" y="4950636"/>
            <a:ext cx="1394826" cy="1544903"/>
            <a:chOff x="6669674" y="4950636"/>
            <a:chExt cx="1394826" cy="1544903"/>
          </a:xfrm>
        </p:grpSpPr>
        <p:grpSp>
          <p:nvGrpSpPr>
            <p:cNvPr id="114" name="Group 113"/>
            <p:cNvGrpSpPr/>
            <p:nvPr/>
          </p:nvGrpSpPr>
          <p:grpSpPr>
            <a:xfrm rot="8343557">
              <a:off x="6669674" y="4950636"/>
              <a:ext cx="304308" cy="423510"/>
              <a:chOff x="2919772" y="3231390"/>
              <a:chExt cx="304308" cy="423510"/>
            </a:xfrm>
          </p:grpSpPr>
          <p:sp>
            <p:nvSpPr>
              <p:cNvPr id="115" name="Freeform 114"/>
              <p:cNvSpPr/>
              <p:nvPr/>
            </p:nvSpPr>
            <p:spPr bwMode="ltGray">
              <a:xfrm rot="13500000">
                <a:off x="2952913" y="3228585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6" name="Straight Connector 115"/>
              <p:cNvCxnSpPr/>
              <p:nvPr/>
            </p:nvCxnSpPr>
            <p:spPr>
              <a:xfrm rot="13256443" flipH="1" flipV="1">
                <a:off x="2919772" y="3291431"/>
                <a:ext cx="304308" cy="350798"/>
              </a:xfrm>
              <a:prstGeom prst="line">
                <a:avLst/>
              </a:prstGeom>
              <a:ln w="76200">
                <a:solidFill>
                  <a:srgbClr val="00B3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reeform 116"/>
              <p:cNvSpPr/>
              <p:nvPr/>
            </p:nvSpPr>
            <p:spPr bwMode="ltGray">
              <a:xfrm rot="18900000" flipH="1">
                <a:off x="2951294" y="3408024"/>
                <a:ext cx="241265" cy="246876"/>
              </a:xfrm>
              <a:custGeom>
                <a:avLst/>
                <a:gdLst>
                  <a:gd name="connsiteX0" fmla="*/ 446809 w 446809"/>
                  <a:gd name="connsiteY0" fmla="*/ 0 h 457200"/>
                  <a:gd name="connsiteX1" fmla="*/ 446809 w 446809"/>
                  <a:gd name="connsiteY1" fmla="*/ 457200 h 457200"/>
                  <a:gd name="connsiteX2" fmla="*/ 0 w 446809"/>
                  <a:gd name="connsiteY2" fmla="*/ 457200 h 45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6809" h="457200">
                    <a:moveTo>
                      <a:pt x="446809" y="0"/>
                    </a:moveTo>
                    <a:lnTo>
                      <a:pt x="446809" y="457200"/>
                    </a:lnTo>
                    <a:lnTo>
                      <a:pt x="0" y="457200"/>
                    </a:lnTo>
                  </a:path>
                </a:pathLst>
              </a:custGeom>
              <a:noFill/>
              <a:ln w="762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6845300" y="5143500"/>
              <a:ext cx="1219200" cy="1352039"/>
              <a:chOff x="6845300" y="5143500"/>
              <a:chExt cx="1219200" cy="1352039"/>
            </a:xfrm>
          </p:grpSpPr>
          <p:sp>
            <p:nvSpPr>
              <p:cNvPr id="19" name="Freeform 18"/>
              <p:cNvSpPr/>
              <p:nvPr/>
            </p:nvSpPr>
            <p:spPr bwMode="ltGray">
              <a:xfrm>
                <a:off x="6845300" y="5143500"/>
                <a:ext cx="1219200" cy="1244600"/>
              </a:xfrm>
              <a:custGeom>
                <a:avLst/>
                <a:gdLst>
                  <a:gd name="connsiteX0" fmla="*/ 25400 w 1219200"/>
                  <a:gd name="connsiteY0" fmla="*/ 355600 h 1244600"/>
                  <a:gd name="connsiteX1" fmla="*/ 838200 w 1219200"/>
                  <a:gd name="connsiteY1" fmla="*/ 0 h 1244600"/>
                  <a:gd name="connsiteX2" fmla="*/ 1219200 w 1219200"/>
                  <a:gd name="connsiteY2" fmla="*/ 25400 h 1244600"/>
                  <a:gd name="connsiteX3" fmla="*/ 1219200 w 1219200"/>
                  <a:gd name="connsiteY3" fmla="*/ 1231900 h 1244600"/>
                  <a:gd name="connsiteX4" fmla="*/ 0 w 1219200"/>
                  <a:gd name="connsiteY4" fmla="*/ 1244600 h 1244600"/>
                  <a:gd name="connsiteX5" fmla="*/ 25400 w 1219200"/>
                  <a:gd name="connsiteY5" fmla="*/ 355600 h 124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" h="1244600">
                    <a:moveTo>
                      <a:pt x="25400" y="355600"/>
                    </a:moveTo>
                    <a:lnTo>
                      <a:pt x="838200" y="0"/>
                    </a:lnTo>
                    <a:lnTo>
                      <a:pt x="1219200" y="25400"/>
                    </a:lnTo>
                    <a:lnTo>
                      <a:pt x="1219200" y="1231900"/>
                    </a:lnTo>
                    <a:lnTo>
                      <a:pt x="0" y="1244600"/>
                    </a:lnTo>
                    <a:lnTo>
                      <a:pt x="25400" y="355600"/>
                    </a:ln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 dirty="0" err="1" smtClean="0"/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6896622" y="5219700"/>
                <a:ext cx="1109367" cy="1275839"/>
                <a:chOff x="6896622" y="5219700"/>
                <a:chExt cx="1109367" cy="1275839"/>
              </a:xfrm>
            </p:grpSpPr>
            <p:sp>
              <p:nvSpPr>
                <p:cNvPr id="112" name="TextBox 111"/>
                <p:cNvSpPr txBox="1"/>
                <p:nvPr/>
              </p:nvSpPr>
              <p:spPr>
                <a:xfrm>
                  <a:off x="6896622" y="6138547"/>
                  <a:ext cx="615863" cy="35699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noAutofit/>
                </a:bodyPr>
                <a:lstStyle/>
                <a:p>
                  <a:pPr>
                    <a:lnSpc>
                      <a:spcPct val="90000"/>
                    </a:lnSpc>
                  </a:pPr>
                  <a:r>
                    <a:rPr lang="en-US" sz="1400" b="1" dirty="0" smtClean="0">
                      <a:solidFill>
                        <a:srgbClr val="00B388"/>
                      </a:solidFill>
                    </a:rPr>
                    <a:t>BYOD</a:t>
                  </a:r>
                  <a:endParaRPr lang="en-US" sz="1400" b="1" dirty="0">
                    <a:solidFill>
                      <a:srgbClr val="00B388"/>
                    </a:solidFill>
                  </a:endParaRPr>
                </a:p>
              </p:txBody>
            </p:sp>
            <p:pic>
              <p:nvPicPr>
                <p:cNvPr id="132" name="Picture 131"/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904036" y="5513324"/>
                  <a:ext cx="570167" cy="519176"/>
                </a:xfrm>
                <a:prstGeom prst="rect">
                  <a:avLst/>
                </a:prstGeom>
              </p:spPr>
            </p:pic>
            <p:pic>
              <p:nvPicPr>
                <p:cNvPr id="133" name="Picture 132"/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69200" y="5691124"/>
                  <a:ext cx="407194" cy="608076"/>
                </a:xfrm>
                <a:prstGeom prst="rect">
                  <a:avLst/>
                </a:prstGeom>
              </p:spPr>
            </p:pic>
            <p:pic>
              <p:nvPicPr>
                <p:cNvPr id="134" name="Picture 13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575296" y="5219700"/>
                  <a:ext cx="430693" cy="39217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80" name="TextBox 79"/>
          <p:cNvSpPr txBox="1"/>
          <p:nvPr/>
        </p:nvSpPr>
        <p:spPr>
          <a:xfrm>
            <a:off x="4985262" y="2464626"/>
            <a:ext cx="2190669" cy="2656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b="1" dirty="0"/>
              <a:t>Внутри периметра</a:t>
            </a:r>
            <a:endParaRPr lang="en-US" sz="1600" b="1" dirty="0"/>
          </a:p>
        </p:txBody>
      </p:sp>
      <p:sp>
        <p:nvSpPr>
          <p:cNvPr id="82" name="Oval 81"/>
          <p:cNvSpPr/>
          <p:nvPr/>
        </p:nvSpPr>
        <p:spPr bwMode="ltGray">
          <a:xfrm>
            <a:off x="5277535" y="2844800"/>
            <a:ext cx="1689100" cy="1689100"/>
          </a:xfrm>
          <a:prstGeom prst="ellipse">
            <a:avLst/>
          </a:prstGeom>
          <a:solidFill>
            <a:schemeClr val="bg1"/>
          </a:solidFill>
          <a:ln w="19050">
            <a:solidFill>
              <a:srgbClr val="00B388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47" y="3354324"/>
            <a:ext cx="1255776" cy="682752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6568759" y="2954403"/>
            <a:ext cx="425885" cy="425885"/>
            <a:chOff x="-1096376" y="3081403"/>
            <a:chExt cx="425885" cy="425885"/>
          </a:xfrm>
        </p:grpSpPr>
        <p:sp>
          <p:nvSpPr>
            <p:cNvPr id="87" name="Oval 86"/>
            <p:cNvSpPr/>
            <p:nvPr/>
          </p:nvSpPr>
          <p:spPr bwMode="ltGray">
            <a:xfrm>
              <a:off x="-1096376" y="3081403"/>
              <a:ext cx="425885" cy="425885"/>
            </a:xfrm>
            <a:prstGeom prst="ellipse">
              <a:avLst/>
            </a:prstGeom>
            <a:solidFill>
              <a:srgbClr val="00B388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 err="1" smtClean="0"/>
            </a:p>
          </p:txBody>
        </p:sp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08172" y="3169607"/>
              <a:ext cx="249477" cy="249477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610272" y="6248401"/>
            <a:ext cx="969471" cy="390524"/>
            <a:chOff x="3578225" y="1146175"/>
            <a:chExt cx="5038725" cy="2111375"/>
          </a:xfrm>
        </p:grpSpPr>
        <p:sp>
          <p:nvSpPr>
            <p:cNvPr id="97" name="Freeform 5"/>
            <p:cNvSpPr>
              <a:spLocks noEditPoints="1"/>
            </p:cNvSpPr>
            <p:nvPr/>
          </p:nvSpPr>
          <p:spPr bwMode="auto">
            <a:xfrm>
              <a:off x="3578225" y="1146175"/>
              <a:ext cx="1725613" cy="498475"/>
            </a:xfrm>
            <a:custGeom>
              <a:avLst/>
              <a:gdLst>
                <a:gd name="T0" fmla="*/ 0 w 1087"/>
                <a:gd name="T1" fmla="*/ 0 h 314"/>
                <a:gd name="T2" fmla="*/ 0 w 1087"/>
                <a:gd name="T3" fmla="*/ 314 h 314"/>
                <a:gd name="T4" fmla="*/ 0 w 1087"/>
                <a:gd name="T5" fmla="*/ 314 h 314"/>
                <a:gd name="T6" fmla="*/ 1087 w 1087"/>
                <a:gd name="T7" fmla="*/ 314 h 314"/>
                <a:gd name="T8" fmla="*/ 1087 w 1087"/>
                <a:gd name="T9" fmla="*/ 0 h 314"/>
                <a:gd name="T10" fmla="*/ 0 w 1087"/>
                <a:gd name="T11" fmla="*/ 0 h 314"/>
                <a:gd name="T12" fmla="*/ 1018 w 1087"/>
                <a:gd name="T13" fmla="*/ 245 h 314"/>
                <a:gd name="T14" fmla="*/ 69 w 1087"/>
                <a:gd name="T15" fmla="*/ 245 h 314"/>
                <a:gd name="T16" fmla="*/ 69 w 1087"/>
                <a:gd name="T17" fmla="*/ 69 h 314"/>
                <a:gd name="T18" fmla="*/ 1018 w 1087"/>
                <a:gd name="T19" fmla="*/ 69 h 314"/>
                <a:gd name="T20" fmla="*/ 1018 w 1087"/>
                <a:gd name="T21" fmla="*/ 245 h 314"/>
                <a:gd name="T22" fmla="*/ 1018 w 1087"/>
                <a:gd name="T23" fmla="*/ 245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87" h="314">
                  <a:moveTo>
                    <a:pt x="0" y="0"/>
                  </a:moveTo>
                  <a:lnTo>
                    <a:pt x="0" y="314"/>
                  </a:lnTo>
                  <a:lnTo>
                    <a:pt x="0" y="314"/>
                  </a:lnTo>
                  <a:lnTo>
                    <a:pt x="1087" y="314"/>
                  </a:lnTo>
                  <a:lnTo>
                    <a:pt x="1087" y="0"/>
                  </a:lnTo>
                  <a:lnTo>
                    <a:pt x="0" y="0"/>
                  </a:lnTo>
                  <a:close/>
                  <a:moveTo>
                    <a:pt x="1018" y="245"/>
                  </a:moveTo>
                  <a:lnTo>
                    <a:pt x="69" y="245"/>
                  </a:lnTo>
                  <a:lnTo>
                    <a:pt x="69" y="69"/>
                  </a:lnTo>
                  <a:lnTo>
                    <a:pt x="1018" y="69"/>
                  </a:lnTo>
                  <a:lnTo>
                    <a:pt x="1018" y="245"/>
                  </a:lnTo>
                  <a:lnTo>
                    <a:pt x="1018" y="245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  <p:sp>
          <p:nvSpPr>
            <p:cNvPr id="98" name="Freeform 6"/>
            <p:cNvSpPr>
              <a:spLocks noEditPoints="1"/>
            </p:cNvSpPr>
            <p:nvPr/>
          </p:nvSpPr>
          <p:spPr bwMode="auto">
            <a:xfrm>
              <a:off x="3578225" y="1968500"/>
              <a:ext cx="5038725" cy="1289050"/>
            </a:xfrm>
            <a:custGeom>
              <a:avLst/>
              <a:gdLst>
                <a:gd name="T0" fmla="*/ 80 w 1341"/>
                <a:gd name="T1" fmla="*/ 52 h 342"/>
                <a:gd name="T2" fmla="*/ 29 w 1341"/>
                <a:gd name="T3" fmla="*/ 77 h 342"/>
                <a:gd name="T4" fmla="*/ 212 w 1341"/>
                <a:gd name="T5" fmla="*/ 93 h 342"/>
                <a:gd name="T6" fmla="*/ 174 w 1341"/>
                <a:gd name="T7" fmla="*/ 134 h 342"/>
                <a:gd name="T8" fmla="*/ 272 w 1341"/>
                <a:gd name="T9" fmla="*/ 132 h 342"/>
                <a:gd name="T10" fmla="*/ 276 w 1341"/>
                <a:gd name="T11" fmla="*/ 38 h 342"/>
                <a:gd name="T12" fmla="*/ 327 w 1341"/>
                <a:gd name="T13" fmla="*/ 132 h 342"/>
                <a:gd name="T14" fmla="*/ 398 w 1341"/>
                <a:gd name="T15" fmla="*/ 0 h 342"/>
                <a:gd name="T16" fmla="*/ 402 w 1341"/>
                <a:gd name="T17" fmla="*/ 134 h 342"/>
                <a:gd name="T18" fmla="*/ 448 w 1341"/>
                <a:gd name="T19" fmla="*/ 93 h 342"/>
                <a:gd name="T20" fmla="*/ 448 w 1341"/>
                <a:gd name="T21" fmla="*/ 74 h 342"/>
                <a:gd name="T22" fmla="*/ 642 w 1341"/>
                <a:gd name="T23" fmla="*/ 60 h 342"/>
                <a:gd name="T24" fmla="*/ 642 w 1341"/>
                <a:gd name="T25" fmla="*/ 131 h 342"/>
                <a:gd name="T26" fmla="*/ 570 w 1341"/>
                <a:gd name="T27" fmla="*/ 111 h 342"/>
                <a:gd name="T28" fmla="*/ 530 w 1341"/>
                <a:gd name="T29" fmla="*/ 60 h 342"/>
                <a:gd name="T30" fmla="*/ 558 w 1341"/>
                <a:gd name="T31" fmla="*/ 38 h 342"/>
                <a:gd name="T32" fmla="*/ 738 w 1341"/>
                <a:gd name="T33" fmla="*/ 89 h 342"/>
                <a:gd name="T34" fmla="*/ 787 w 1341"/>
                <a:gd name="T35" fmla="*/ 45 h 342"/>
                <a:gd name="T36" fmla="*/ 736 w 1341"/>
                <a:gd name="T37" fmla="*/ 65 h 342"/>
                <a:gd name="T38" fmla="*/ 848 w 1341"/>
                <a:gd name="T39" fmla="*/ 73 h 342"/>
                <a:gd name="T40" fmla="*/ 876 w 1341"/>
                <a:gd name="T41" fmla="*/ 73 h 342"/>
                <a:gd name="T42" fmla="*/ 833 w 1341"/>
                <a:gd name="T43" fmla="*/ 91 h 342"/>
                <a:gd name="T44" fmla="*/ 965 w 1341"/>
                <a:gd name="T45" fmla="*/ 43 h 342"/>
                <a:gd name="T46" fmla="*/ 964 w 1341"/>
                <a:gd name="T47" fmla="*/ 103 h 342"/>
                <a:gd name="T48" fmla="*/ 1010 w 1341"/>
                <a:gd name="T49" fmla="*/ 132 h 342"/>
                <a:gd name="T50" fmla="*/ 1070 w 1341"/>
                <a:gd name="T51" fmla="*/ 38 h 342"/>
                <a:gd name="T52" fmla="*/ 1010 w 1341"/>
                <a:gd name="T53" fmla="*/ 89 h 342"/>
                <a:gd name="T54" fmla="*/ 1133 w 1341"/>
                <a:gd name="T55" fmla="*/ 73 h 342"/>
                <a:gd name="T56" fmla="*/ 1160 w 1341"/>
                <a:gd name="T57" fmla="*/ 73 h 342"/>
                <a:gd name="T58" fmla="*/ 1117 w 1341"/>
                <a:gd name="T59" fmla="*/ 91 h 342"/>
                <a:gd name="T60" fmla="*/ 1239 w 1341"/>
                <a:gd name="T61" fmla="*/ 39 h 342"/>
                <a:gd name="T62" fmla="*/ 1180 w 1341"/>
                <a:gd name="T63" fmla="*/ 132 h 342"/>
                <a:gd name="T64" fmla="*/ 1246 w 1341"/>
                <a:gd name="T65" fmla="*/ 85 h 342"/>
                <a:gd name="T66" fmla="*/ 1314 w 1341"/>
                <a:gd name="T67" fmla="*/ 132 h 342"/>
                <a:gd name="T68" fmla="*/ 1295 w 1341"/>
                <a:gd name="T69" fmla="*/ 110 h 342"/>
                <a:gd name="T70" fmla="*/ 18 w 1341"/>
                <a:gd name="T71" fmla="*/ 231 h 342"/>
                <a:gd name="T72" fmla="*/ 81 w 1341"/>
                <a:gd name="T73" fmla="*/ 307 h 342"/>
                <a:gd name="T74" fmla="*/ 164 w 1341"/>
                <a:gd name="T75" fmla="*/ 307 h 342"/>
                <a:gd name="T76" fmla="*/ 103 w 1341"/>
                <a:gd name="T77" fmla="*/ 214 h 342"/>
                <a:gd name="T78" fmla="*/ 252 w 1341"/>
                <a:gd name="T79" fmla="*/ 229 h 342"/>
                <a:gd name="T80" fmla="*/ 252 w 1341"/>
                <a:gd name="T81" fmla="*/ 307 h 342"/>
                <a:gd name="T82" fmla="*/ 211 w 1341"/>
                <a:gd name="T83" fmla="*/ 214 h 342"/>
                <a:gd name="T84" fmla="*/ 305 w 1341"/>
                <a:gd name="T85" fmla="*/ 212 h 342"/>
                <a:gd name="T86" fmla="*/ 338 w 1341"/>
                <a:gd name="T87" fmla="*/ 285 h 342"/>
                <a:gd name="T88" fmla="*/ 281 w 1341"/>
                <a:gd name="T89" fmla="*/ 251 h 342"/>
                <a:gd name="T90" fmla="*/ 403 w 1341"/>
                <a:gd name="T91" fmla="*/ 229 h 342"/>
                <a:gd name="T92" fmla="*/ 382 w 1341"/>
                <a:gd name="T93" fmla="*/ 228 h 342"/>
                <a:gd name="T94" fmla="*/ 430 w 1341"/>
                <a:gd name="T95" fmla="*/ 342 h 342"/>
                <a:gd name="T96" fmla="*/ 498 w 1341"/>
                <a:gd name="T97" fmla="*/ 260 h 342"/>
                <a:gd name="T98" fmla="*/ 577 w 1341"/>
                <a:gd name="T99" fmla="*/ 212 h 342"/>
                <a:gd name="T100" fmla="*/ 554 w 1341"/>
                <a:gd name="T101" fmla="*/ 307 h 342"/>
                <a:gd name="T102" fmla="*/ 623 w 1341"/>
                <a:gd name="T103" fmla="*/ 187 h 342"/>
                <a:gd name="T104" fmla="*/ 621 w 1341"/>
                <a:gd name="T105" fmla="*/ 307 h 342"/>
                <a:gd name="T106" fmla="*/ 644 w 1341"/>
                <a:gd name="T107" fmla="*/ 300 h 342"/>
                <a:gd name="T108" fmla="*/ 644 w 1341"/>
                <a:gd name="T109" fmla="*/ 240 h 342"/>
                <a:gd name="T110" fmla="*/ 661 w 1341"/>
                <a:gd name="T111" fmla="*/ 238 h 342"/>
                <a:gd name="T112" fmla="*/ 807 w 1341"/>
                <a:gd name="T113" fmla="*/ 266 h 342"/>
                <a:gd name="T114" fmla="*/ 772 w 1341"/>
                <a:gd name="T115" fmla="*/ 309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41" h="342">
                  <a:moveTo>
                    <a:pt x="29" y="13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132"/>
                    <a:pt x="109" y="132"/>
                    <a:pt x="109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29" y="77"/>
                    <a:pt x="29" y="77"/>
                    <a:pt x="29" y="77"/>
                  </a:cubicBezTo>
                  <a:lnTo>
                    <a:pt x="29" y="132"/>
                  </a:lnTo>
                  <a:close/>
                  <a:moveTo>
                    <a:pt x="174" y="134"/>
                  </a:moveTo>
                  <a:cubicBezTo>
                    <a:pt x="145" y="134"/>
                    <a:pt x="125" y="116"/>
                    <a:pt x="125" y="85"/>
                  </a:cubicBezTo>
                  <a:cubicBezTo>
                    <a:pt x="125" y="56"/>
                    <a:pt x="144" y="36"/>
                    <a:pt x="170" y="36"/>
                  </a:cubicBezTo>
                  <a:cubicBezTo>
                    <a:pt x="198" y="36"/>
                    <a:pt x="212" y="55"/>
                    <a:pt x="212" y="83"/>
                  </a:cubicBezTo>
                  <a:cubicBezTo>
                    <a:pt x="212" y="93"/>
                    <a:pt x="212" y="93"/>
                    <a:pt x="212" y="93"/>
                  </a:cubicBezTo>
                  <a:cubicBezTo>
                    <a:pt x="152" y="93"/>
                    <a:pt x="152" y="93"/>
                    <a:pt x="152" y="93"/>
                  </a:cubicBezTo>
                  <a:cubicBezTo>
                    <a:pt x="155" y="108"/>
                    <a:pt x="167" y="112"/>
                    <a:pt x="178" y="112"/>
                  </a:cubicBezTo>
                  <a:cubicBezTo>
                    <a:pt x="188" y="112"/>
                    <a:pt x="195" y="110"/>
                    <a:pt x="204" y="104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05" y="126"/>
                    <a:pt x="205" y="126"/>
                    <a:pt x="205" y="126"/>
                  </a:cubicBezTo>
                  <a:cubicBezTo>
                    <a:pt x="198" y="131"/>
                    <a:pt x="187" y="134"/>
                    <a:pt x="174" y="134"/>
                  </a:cubicBezTo>
                  <a:close/>
                  <a:moveTo>
                    <a:pt x="152" y="74"/>
                  </a:moveTo>
                  <a:cubicBezTo>
                    <a:pt x="186" y="74"/>
                    <a:pt x="186" y="74"/>
                    <a:pt x="186" y="74"/>
                  </a:cubicBezTo>
                  <a:cubicBezTo>
                    <a:pt x="186" y="64"/>
                    <a:pt x="182" y="58"/>
                    <a:pt x="170" y="58"/>
                  </a:cubicBezTo>
                  <a:cubicBezTo>
                    <a:pt x="162" y="58"/>
                    <a:pt x="155" y="61"/>
                    <a:pt x="152" y="74"/>
                  </a:cubicBezTo>
                  <a:close/>
                  <a:moveTo>
                    <a:pt x="287" y="77"/>
                  </a:moveTo>
                  <a:cubicBezTo>
                    <a:pt x="272" y="132"/>
                    <a:pt x="272" y="132"/>
                    <a:pt x="272" y="132"/>
                  </a:cubicBezTo>
                  <a:cubicBezTo>
                    <a:pt x="247" y="132"/>
                    <a:pt x="247" y="132"/>
                    <a:pt x="247" y="132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46" y="38"/>
                    <a:pt x="246" y="38"/>
                    <a:pt x="246" y="38"/>
                  </a:cubicBezTo>
                  <a:cubicBezTo>
                    <a:pt x="261" y="93"/>
                    <a:pt x="261" y="93"/>
                    <a:pt x="261" y="93"/>
                  </a:cubicBezTo>
                  <a:cubicBezTo>
                    <a:pt x="276" y="38"/>
                    <a:pt x="276" y="38"/>
                    <a:pt x="276" y="38"/>
                  </a:cubicBezTo>
                  <a:cubicBezTo>
                    <a:pt x="298" y="38"/>
                    <a:pt x="298" y="38"/>
                    <a:pt x="298" y="38"/>
                  </a:cubicBezTo>
                  <a:cubicBezTo>
                    <a:pt x="313" y="93"/>
                    <a:pt x="313" y="93"/>
                    <a:pt x="313" y="93"/>
                  </a:cubicBezTo>
                  <a:cubicBezTo>
                    <a:pt x="329" y="38"/>
                    <a:pt x="329" y="38"/>
                    <a:pt x="329" y="38"/>
                  </a:cubicBezTo>
                  <a:cubicBezTo>
                    <a:pt x="355" y="38"/>
                    <a:pt x="355" y="38"/>
                    <a:pt x="355" y="38"/>
                  </a:cubicBezTo>
                  <a:cubicBezTo>
                    <a:pt x="355" y="39"/>
                    <a:pt x="355" y="39"/>
                    <a:pt x="355" y="39"/>
                  </a:cubicBezTo>
                  <a:cubicBezTo>
                    <a:pt x="327" y="132"/>
                    <a:pt x="327" y="132"/>
                    <a:pt x="327" y="132"/>
                  </a:cubicBezTo>
                  <a:cubicBezTo>
                    <a:pt x="302" y="132"/>
                    <a:pt x="302" y="132"/>
                    <a:pt x="302" y="132"/>
                  </a:cubicBezTo>
                  <a:lnTo>
                    <a:pt x="287" y="77"/>
                  </a:lnTo>
                  <a:close/>
                  <a:moveTo>
                    <a:pt x="402" y="134"/>
                  </a:moveTo>
                  <a:cubicBezTo>
                    <a:pt x="379" y="134"/>
                    <a:pt x="370" y="125"/>
                    <a:pt x="370" y="104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398" y="0"/>
                    <a:pt x="398" y="0"/>
                    <a:pt x="398" y="0"/>
                  </a:cubicBezTo>
                  <a:cubicBezTo>
                    <a:pt x="398" y="102"/>
                    <a:pt x="398" y="102"/>
                    <a:pt x="398" y="102"/>
                  </a:cubicBezTo>
                  <a:cubicBezTo>
                    <a:pt x="398" y="108"/>
                    <a:pt x="400" y="111"/>
                    <a:pt x="406" y="111"/>
                  </a:cubicBezTo>
                  <a:cubicBezTo>
                    <a:pt x="408" y="111"/>
                    <a:pt x="410" y="110"/>
                    <a:pt x="412" y="109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0" y="133"/>
                    <a:pt x="406" y="134"/>
                    <a:pt x="402" y="134"/>
                  </a:cubicBezTo>
                  <a:close/>
                  <a:moveTo>
                    <a:pt x="469" y="134"/>
                  </a:moveTo>
                  <a:cubicBezTo>
                    <a:pt x="440" y="134"/>
                    <a:pt x="420" y="116"/>
                    <a:pt x="420" y="85"/>
                  </a:cubicBezTo>
                  <a:cubicBezTo>
                    <a:pt x="420" y="56"/>
                    <a:pt x="440" y="36"/>
                    <a:pt x="465" y="36"/>
                  </a:cubicBezTo>
                  <a:cubicBezTo>
                    <a:pt x="494" y="36"/>
                    <a:pt x="507" y="55"/>
                    <a:pt x="507" y="83"/>
                  </a:cubicBezTo>
                  <a:cubicBezTo>
                    <a:pt x="507" y="93"/>
                    <a:pt x="507" y="93"/>
                    <a:pt x="507" y="93"/>
                  </a:cubicBezTo>
                  <a:cubicBezTo>
                    <a:pt x="448" y="93"/>
                    <a:pt x="448" y="93"/>
                    <a:pt x="448" y="93"/>
                  </a:cubicBezTo>
                  <a:cubicBezTo>
                    <a:pt x="451" y="108"/>
                    <a:pt x="462" y="112"/>
                    <a:pt x="474" y="112"/>
                  </a:cubicBezTo>
                  <a:cubicBezTo>
                    <a:pt x="484" y="112"/>
                    <a:pt x="491" y="110"/>
                    <a:pt x="500" y="104"/>
                  </a:cubicBezTo>
                  <a:cubicBezTo>
                    <a:pt x="501" y="104"/>
                    <a:pt x="501" y="104"/>
                    <a:pt x="501" y="104"/>
                  </a:cubicBezTo>
                  <a:cubicBezTo>
                    <a:pt x="501" y="126"/>
                    <a:pt x="501" y="126"/>
                    <a:pt x="501" y="126"/>
                  </a:cubicBezTo>
                  <a:cubicBezTo>
                    <a:pt x="493" y="131"/>
                    <a:pt x="482" y="134"/>
                    <a:pt x="469" y="134"/>
                  </a:cubicBezTo>
                  <a:close/>
                  <a:moveTo>
                    <a:pt x="448" y="74"/>
                  </a:moveTo>
                  <a:cubicBezTo>
                    <a:pt x="482" y="74"/>
                    <a:pt x="482" y="74"/>
                    <a:pt x="482" y="74"/>
                  </a:cubicBezTo>
                  <a:cubicBezTo>
                    <a:pt x="481" y="64"/>
                    <a:pt x="477" y="58"/>
                    <a:pt x="466" y="58"/>
                  </a:cubicBezTo>
                  <a:cubicBezTo>
                    <a:pt x="457" y="58"/>
                    <a:pt x="450" y="61"/>
                    <a:pt x="448" y="74"/>
                  </a:cubicBezTo>
                  <a:close/>
                  <a:moveTo>
                    <a:pt x="622" y="38"/>
                  </a:moveTo>
                  <a:cubicBezTo>
                    <a:pt x="642" y="38"/>
                    <a:pt x="642" y="38"/>
                    <a:pt x="642" y="38"/>
                  </a:cubicBezTo>
                  <a:cubicBezTo>
                    <a:pt x="642" y="60"/>
                    <a:pt x="642" y="60"/>
                    <a:pt x="642" y="60"/>
                  </a:cubicBezTo>
                  <a:cubicBezTo>
                    <a:pt x="622" y="60"/>
                    <a:pt x="622" y="60"/>
                    <a:pt x="622" y="60"/>
                  </a:cubicBezTo>
                  <a:cubicBezTo>
                    <a:pt x="622" y="99"/>
                    <a:pt x="622" y="99"/>
                    <a:pt x="622" y="99"/>
                  </a:cubicBezTo>
                  <a:cubicBezTo>
                    <a:pt x="622" y="107"/>
                    <a:pt x="625" y="111"/>
                    <a:pt x="633" y="111"/>
                  </a:cubicBezTo>
                  <a:cubicBezTo>
                    <a:pt x="636" y="111"/>
                    <a:pt x="639" y="110"/>
                    <a:pt x="642" y="109"/>
                  </a:cubicBezTo>
                  <a:cubicBezTo>
                    <a:pt x="642" y="109"/>
                    <a:pt x="642" y="109"/>
                    <a:pt x="642" y="109"/>
                  </a:cubicBezTo>
                  <a:cubicBezTo>
                    <a:pt x="642" y="131"/>
                    <a:pt x="642" y="131"/>
                    <a:pt x="642" y="131"/>
                  </a:cubicBezTo>
                  <a:cubicBezTo>
                    <a:pt x="639" y="132"/>
                    <a:pt x="633" y="134"/>
                    <a:pt x="625" y="134"/>
                  </a:cubicBezTo>
                  <a:cubicBezTo>
                    <a:pt x="603" y="134"/>
                    <a:pt x="594" y="124"/>
                    <a:pt x="594" y="100"/>
                  </a:cubicBezTo>
                  <a:cubicBezTo>
                    <a:pt x="594" y="60"/>
                    <a:pt x="594" y="60"/>
                    <a:pt x="594" y="60"/>
                  </a:cubicBezTo>
                  <a:cubicBezTo>
                    <a:pt x="558" y="60"/>
                    <a:pt x="558" y="60"/>
                    <a:pt x="558" y="60"/>
                  </a:cubicBezTo>
                  <a:cubicBezTo>
                    <a:pt x="558" y="99"/>
                    <a:pt x="558" y="99"/>
                    <a:pt x="558" y="99"/>
                  </a:cubicBezTo>
                  <a:cubicBezTo>
                    <a:pt x="558" y="107"/>
                    <a:pt x="561" y="111"/>
                    <a:pt x="570" y="111"/>
                  </a:cubicBezTo>
                  <a:cubicBezTo>
                    <a:pt x="572" y="111"/>
                    <a:pt x="575" y="110"/>
                    <a:pt x="578" y="109"/>
                  </a:cubicBezTo>
                  <a:cubicBezTo>
                    <a:pt x="579" y="109"/>
                    <a:pt x="579" y="109"/>
                    <a:pt x="579" y="109"/>
                  </a:cubicBezTo>
                  <a:cubicBezTo>
                    <a:pt x="579" y="131"/>
                    <a:pt x="579" y="131"/>
                    <a:pt x="579" y="131"/>
                  </a:cubicBezTo>
                  <a:cubicBezTo>
                    <a:pt x="575" y="132"/>
                    <a:pt x="570" y="134"/>
                    <a:pt x="562" y="134"/>
                  </a:cubicBezTo>
                  <a:cubicBezTo>
                    <a:pt x="539" y="134"/>
                    <a:pt x="530" y="124"/>
                    <a:pt x="530" y="100"/>
                  </a:cubicBezTo>
                  <a:cubicBezTo>
                    <a:pt x="530" y="60"/>
                    <a:pt x="530" y="60"/>
                    <a:pt x="530" y="60"/>
                  </a:cubicBezTo>
                  <a:cubicBezTo>
                    <a:pt x="516" y="60"/>
                    <a:pt x="516" y="60"/>
                    <a:pt x="516" y="60"/>
                  </a:cubicBezTo>
                  <a:cubicBezTo>
                    <a:pt x="516" y="38"/>
                    <a:pt x="516" y="38"/>
                    <a:pt x="516" y="38"/>
                  </a:cubicBezTo>
                  <a:cubicBezTo>
                    <a:pt x="530" y="38"/>
                    <a:pt x="530" y="38"/>
                    <a:pt x="530" y="38"/>
                  </a:cubicBezTo>
                  <a:cubicBezTo>
                    <a:pt x="530" y="12"/>
                    <a:pt x="530" y="12"/>
                    <a:pt x="530" y="12"/>
                  </a:cubicBezTo>
                  <a:cubicBezTo>
                    <a:pt x="558" y="12"/>
                    <a:pt x="558" y="12"/>
                    <a:pt x="558" y="12"/>
                  </a:cubicBezTo>
                  <a:cubicBezTo>
                    <a:pt x="558" y="38"/>
                    <a:pt x="558" y="38"/>
                    <a:pt x="558" y="38"/>
                  </a:cubicBezTo>
                  <a:cubicBezTo>
                    <a:pt x="594" y="38"/>
                    <a:pt x="594" y="38"/>
                    <a:pt x="594" y="38"/>
                  </a:cubicBezTo>
                  <a:cubicBezTo>
                    <a:pt x="594" y="12"/>
                    <a:pt x="594" y="12"/>
                    <a:pt x="594" y="12"/>
                  </a:cubicBezTo>
                  <a:cubicBezTo>
                    <a:pt x="622" y="12"/>
                    <a:pt x="622" y="12"/>
                    <a:pt x="622" y="12"/>
                  </a:cubicBezTo>
                  <a:cubicBezTo>
                    <a:pt x="622" y="38"/>
                    <a:pt x="622" y="38"/>
                    <a:pt x="622" y="38"/>
                  </a:cubicBezTo>
                  <a:close/>
                  <a:moveTo>
                    <a:pt x="787" y="45"/>
                  </a:moveTo>
                  <a:cubicBezTo>
                    <a:pt x="787" y="73"/>
                    <a:pt x="768" y="89"/>
                    <a:pt x="738" y="89"/>
                  </a:cubicBezTo>
                  <a:cubicBezTo>
                    <a:pt x="718" y="89"/>
                    <a:pt x="718" y="89"/>
                    <a:pt x="718" y="89"/>
                  </a:cubicBezTo>
                  <a:cubicBezTo>
                    <a:pt x="718" y="132"/>
                    <a:pt x="718" y="132"/>
                    <a:pt x="718" y="132"/>
                  </a:cubicBezTo>
                  <a:cubicBezTo>
                    <a:pt x="689" y="132"/>
                    <a:pt x="689" y="132"/>
                    <a:pt x="689" y="132"/>
                  </a:cubicBezTo>
                  <a:cubicBezTo>
                    <a:pt x="689" y="0"/>
                    <a:pt x="689" y="0"/>
                    <a:pt x="689" y="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768" y="0"/>
                    <a:pt x="787" y="16"/>
                    <a:pt x="787" y="45"/>
                  </a:cubicBezTo>
                  <a:close/>
                  <a:moveTo>
                    <a:pt x="736" y="65"/>
                  </a:moveTo>
                  <a:cubicBezTo>
                    <a:pt x="751" y="65"/>
                    <a:pt x="758" y="57"/>
                    <a:pt x="758" y="45"/>
                  </a:cubicBezTo>
                  <a:cubicBezTo>
                    <a:pt x="758" y="33"/>
                    <a:pt x="751" y="24"/>
                    <a:pt x="736" y="24"/>
                  </a:cubicBezTo>
                  <a:cubicBezTo>
                    <a:pt x="718" y="24"/>
                    <a:pt x="718" y="24"/>
                    <a:pt x="718" y="24"/>
                  </a:cubicBezTo>
                  <a:cubicBezTo>
                    <a:pt x="718" y="65"/>
                    <a:pt x="718" y="65"/>
                    <a:pt x="718" y="65"/>
                  </a:cubicBezTo>
                  <a:lnTo>
                    <a:pt x="736" y="65"/>
                  </a:lnTo>
                  <a:close/>
                  <a:moveTo>
                    <a:pt x="849" y="123"/>
                  </a:moveTo>
                  <a:cubicBezTo>
                    <a:pt x="843" y="130"/>
                    <a:pt x="834" y="134"/>
                    <a:pt x="824" y="134"/>
                  </a:cubicBezTo>
                  <a:cubicBezTo>
                    <a:pt x="806" y="134"/>
                    <a:pt x="791" y="122"/>
                    <a:pt x="791" y="103"/>
                  </a:cubicBezTo>
                  <a:cubicBezTo>
                    <a:pt x="791" y="84"/>
                    <a:pt x="806" y="72"/>
                    <a:pt x="827" y="72"/>
                  </a:cubicBezTo>
                  <a:cubicBezTo>
                    <a:pt x="834" y="72"/>
                    <a:pt x="841" y="73"/>
                    <a:pt x="848" y="75"/>
                  </a:cubicBezTo>
                  <a:cubicBezTo>
                    <a:pt x="848" y="73"/>
                    <a:pt x="848" y="73"/>
                    <a:pt x="848" y="73"/>
                  </a:cubicBezTo>
                  <a:cubicBezTo>
                    <a:pt x="848" y="63"/>
                    <a:pt x="842" y="59"/>
                    <a:pt x="827" y="59"/>
                  </a:cubicBezTo>
                  <a:cubicBezTo>
                    <a:pt x="818" y="59"/>
                    <a:pt x="809" y="62"/>
                    <a:pt x="801" y="66"/>
                  </a:cubicBezTo>
                  <a:cubicBezTo>
                    <a:pt x="800" y="66"/>
                    <a:pt x="800" y="66"/>
                    <a:pt x="800" y="66"/>
                  </a:cubicBezTo>
                  <a:cubicBezTo>
                    <a:pt x="800" y="44"/>
                    <a:pt x="800" y="44"/>
                    <a:pt x="800" y="44"/>
                  </a:cubicBezTo>
                  <a:cubicBezTo>
                    <a:pt x="807" y="40"/>
                    <a:pt x="820" y="36"/>
                    <a:pt x="832" y="36"/>
                  </a:cubicBezTo>
                  <a:cubicBezTo>
                    <a:pt x="860" y="36"/>
                    <a:pt x="876" y="49"/>
                    <a:pt x="876" y="73"/>
                  </a:cubicBezTo>
                  <a:cubicBezTo>
                    <a:pt x="876" y="132"/>
                    <a:pt x="876" y="132"/>
                    <a:pt x="876" y="132"/>
                  </a:cubicBezTo>
                  <a:cubicBezTo>
                    <a:pt x="849" y="132"/>
                    <a:pt x="849" y="132"/>
                    <a:pt x="849" y="132"/>
                  </a:cubicBezTo>
                  <a:cubicBezTo>
                    <a:pt x="849" y="123"/>
                    <a:pt x="849" y="123"/>
                    <a:pt x="849" y="123"/>
                  </a:cubicBezTo>
                  <a:close/>
                  <a:moveTo>
                    <a:pt x="848" y="102"/>
                  </a:moveTo>
                  <a:cubicBezTo>
                    <a:pt x="848" y="94"/>
                    <a:pt x="848" y="94"/>
                    <a:pt x="848" y="94"/>
                  </a:cubicBezTo>
                  <a:cubicBezTo>
                    <a:pt x="844" y="92"/>
                    <a:pt x="838" y="91"/>
                    <a:pt x="833" y="91"/>
                  </a:cubicBezTo>
                  <a:cubicBezTo>
                    <a:pt x="823" y="91"/>
                    <a:pt x="818" y="95"/>
                    <a:pt x="818" y="102"/>
                  </a:cubicBezTo>
                  <a:cubicBezTo>
                    <a:pt x="818" y="110"/>
                    <a:pt x="823" y="113"/>
                    <a:pt x="832" y="113"/>
                  </a:cubicBezTo>
                  <a:cubicBezTo>
                    <a:pt x="839" y="113"/>
                    <a:pt x="845" y="109"/>
                    <a:pt x="848" y="102"/>
                  </a:cubicBezTo>
                  <a:close/>
                  <a:moveTo>
                    <a:pt x="890" y="85"/>
                  </a:moveTo>
                  <a:cubicBezTo>
                    <a:pt x="890" y="55"/>
                    <a:pt x="911" y="36"/>
                    <a:pt x="939" y="36"/>
                  </a:cubicBezTo>
                  <a:cubicBezTo>
                    <a:pt x="949" y="36"/>
                    <a:pt x="958" y="38"/>
                    <a:pt x="965" y="43"/>
                  </a:cubicBezTo>
                  <a:cubicBezTo>
                    <a:pt x="965" y="67"/>
                    <a:pt x="965" y="67"/>
                    <a:pt x="965" y="67"/>
                  </a:cubicBezTo>
                  <a:cubicBezTo>
                    <a:pt x="964" y="67"/>
                    <a:pt x="964" y="67"/>
                    <a:pt x="964" y="67"/>
                  </a:cubicBezTo>
                  <a:cubicBezTo>
                    <a:pt x="958" y="62"/>
                    <a:pt x="951" y="60"/>
                    <a:pt x="943" y="60"/>
                  </a:cubicBezTo>
                  <a:cubicBezTo>
                    <a:pt x="929" y="60"/>
                    <a:pt x="918" y="69"/>
                    <a:pt x="918" y="85"/>
                  </a:cubicBezTo>
                  <a:cubicBezTo>
                    <a:pt x="918" y="101"/>
                    <a:pt x="929" y="110"/>
                    <a:pt x="943" y="110"/>
                  </a:cubicBezTo>
                  <a:cubicBezTo>
                    <a:pt x="951" y="110"/>
                    <a:pt x="958" y="108"/>
                    <a:pt x="964" y="103"/>
                  </a:cubicBezTo>
                  <a:cubicBezTo>
                    <a:pt x="965" y="103"/>
                    <a:pt x="965" y="103"/>
                    <a:pt x="965" y="103"/>
                  </a:cubicBezTo>
                  <a:cubicBezTo>
                    <a:pt x="965" y="127"/>
                    <a:pt x="965" y="127"/>
                    <a:pt x="965" y="127"/>
                  </a:cubicBezTo>
                  <a:cubicBezTo>
                    <a:pt x="958" y="132"/>
                    <a:pt x="949" y="134"/>
                    <a:pt x="939" y="134"/>
                  </a:cubicBezTo>
                  <a:cubicBezTo>
                    <a:pt x="911" y="134"/>
                    <a:pt x="890" y="115"/>
                    <a:pt x="890" y="85"/>
                  </a:cubicBezTo>
                  <a:close/>
                  <a:moveTo>
                    <a:pt x="1010" y="89"/>
                  </a:moveTo>
                  <a:cubicBezTo>
                    <a:pt x="1010" y="132"/>
                    <a:pt x="1010" y="132"/>
                    <a:pt x="1010" y="132"/>
                  </a:cubicBezTo>
                  <a:cubicBezTo>
                    <a:pt x="983" y="132"/>
                    <a:pt x="983" y="132"/>
                    <a:pt x="983" y="132"/>
                  </a:cubicBezTo>
                  <a:cubicBezTo>
                    <a:pt x="983" y="0"/>
                    <a:pt x="983" y="0"/>
                    <a:pt x="983" y="0"/>
                  </a:cubicBezTo>
                  <a:cubicBezTo>
                    <a:pt x="1010" y="0"/>
                    <a:pt x="1010" y="0"/>
                    <a:pt x="1010" y="0"/>
                  </a:cubicBezTo>
                  <a:cubicBezTo>
                    <a:pt x="1010" y="75"/>
                    <a:pt x="1010" y="75"/>
                    <a:pt x="1010" y="75"/>
                  </a:cubicBezTo>
                  <a:cubicBezTo>
                    <a:pt x="1039" y="38"/>
                    <a:pt x="1039" y="38"/>
                    <a:pt x="1039" y="38"/>
                  </a:cubicBezTo>
                  <a:cubicBezTo>
                    <a:pt x="1070" y="38"/>
                    <a:pt x="1070" y="38"/>
                    <a:pt x="1070" y="38"/>
                  </a:cubicBezTo>
                  <a:cubicBezTo>
                    <a:pt x="1070" y="39"/>
                    <a:pt x="1070" y="39"/>
                    <a:pt x="1070" y="39"/>
                  </a:cubicBezTo>
                  <a:cubicBezTo>
                    <a:pt x="1036" y="82"/>
                    <a:pt x="1036" y="82"/>
                    <a:pt x="1036" y="82"/>
                  </a:cubicBezTo>
                  <a:cubicBezTo>
                    <a:pt x="1070" y="131"/>
                    <a:pt x="1070" y="131"/>
                    <a:pt x="1070" y="131"/>
                  </a:cubicBezTo>
                  <a:cubicBezTo>
                    <a:pt x="1070" y="132"/>
                    <a:pt x="1070" y="132"/>
                    <a:pt x="1070" y="132"/>
                  </a:cubicBezTo>
                  <a:cubicBezTo>
                    <a:pt x="1038" y="132"/>
                    <a:pt x="1038" y="132"/>
                    <a:pt x="1038" y="132"/>
                  </a:cubicBezTo>
                  <a:lnTo>
                    <a:pt x="1010" y="89"/>
                  </a:lnTo>
                  <a:close/>
                  <a:moveTo>
                    <a:pt x="1133" y="123"/>
                  </a:moveTo>
                  <a:cubicBezTo>
                    <a:pt x="1127" y="130"/>
                    <a:pt x="1118" y="134"/>
                    <a:pt x="1108" y="134"/>
                  </a:cubicBezTo>
                  <a:cubicBezTo>
                    <a:pt x="1090" y="134"/>
                    <a:pt x="1075" y="122"/>
                    <a:pt x="1075" y="103"/>
                  </a:cubicBezTo>
                  <a:cubicBezTo>
                    <a:pt x="1075" y="84"/>
                    <a:pt x="1090" y="72"/>
                    <a:pt x="1112" y="72"/>
                  </a:cubicBezTo>
                  <a:cubicBezTo>
                    <a:pt x="1118" y="72"/>
                    <a:pt x="1125" y="73"/>
                    <a:pt x="1133" y="75"/>
                  </a:cubicBezTo>
                  <a:cubicBezTo>
                    <a:pt x="1133" y="73"/>
                    <a:pt x="1133" y="73"/>
                    <a:pt x="1133" y="73"/>
                  </a:cubicBezTo>
                  <a:cubicBezTo>
                    <a:pt x="1133" y="63"/>
                    <a:pt x="1127" y="59"/>
                    <a:pt x="1112" y="59"/>
                  </a:cubicBezTo>
                  <a:cubicBezTo>
                    <a:pt x="1102" y="59"/>
                    <a:pt x="1093" y="62"/>
                    <a:pt x="1086" y="66"/>
                  </a:cubicBezTo>
                  <a:cubicBezTo>
                    <a:pt x="1084" y="66"/>
                    <a:pt x="1084" y="66"/>
                    <a:pt x="1084" y="66"/>
                  </a:cubicBezTo>
                  <a:cubicBezTo>
                    <a:pt x="1084" y="44"/>
                    <a:pt x="1084" y="44"/>
                    <a:pt x="1084" y="44"/>
                  </a:cubicBezTo>
                  <a:cubicBezTo>
                    <a:pt x="1092" y="40"/>
                    <a:pt x="1104" y="36"/>
                    <a:pt x="1117" y="36"/>
                  </a:cubicBezTo>
                  <a:cubicBezTo>
                    <a:pt x="1145" y="36"/>
                    <a:pt x="1160" y="49"/>
                    <a:pt x="1160" y="73"/>
                  </a:cubicBezTo>
                  <a:cubicBezTo>
                    <a:pt x="1160" y="132"/>
                    <a:pt x="1160" y="132"/>
                    <a:pt x="1160" y="132"/>
                  </a:cubicBezTo>
                  <a:cubicBezTo>
                    <a:pt x="1133" y="132"/>
                    <a:pt x="1133" y="132"/>
                    <a:pt x="1133" y="132"/>
                  </a:cubicBezTo>
                  <a:cubicBezTo>
                    <a:pt x="1133" y="123"/>
                    <a:pt x="1133" y="123"/>
                    <a:pt x="1133" y="123"/>
                  </a:cubicBezTo>
                  <a:close/>
                  <a:moveTo>
                    <a:pt x="1133" y="102"/>
                  </a:moveTo>
                  <a:cubicBezTo>
                    <a:pt x="1133" y="94"/>
                    <a:pt x="1133" y="94"/>
                    <a:pt x="1133" y="94"/>
                  </a:cubicBezTo>
                  <a:cubicBezTo>
                    <a:pt x="1128" y="92"/>
                    <a:pt x="1123" y="91"/>
                    <a:pt x="1117" y="91"/>
                  </a:cubicBezTo>
                  <a:cubicBezTo>
                    <a:pt x="1108" y="91"/>
                    <a:pt x="1103" y="95"/>
                    <a:pt x="1103" y="102"/>
                  </a:cubicBezTo>
                  <a:cubicBezTo>
                    <a:pt x="1103" y="110"/>
                    <a:pt x="1108" y="113"/>
                    <a:pt x="1116" y="113"/>
                  </a:cubicBezTo>
                  <a:cubicBezTo>
                    <a:pt x="1124" y="113"/>
                    <a:pt x="1130" y="109"/>
                    <a:pt x="1133" y="102"/>
                  </a:cubicBezTo>
                  <a:close/>
                  <a:moveTo>
                    <a:pt x="1207" y="53"/>
                  </a:moveTo>
                  <a:cubicBezTo>
                    <a:pt x="1212" y="43"/>
                    <a:pt x="1220" y="37"/>
                    <a:pt x="1230" y="37"/>
                  </a:cubicBezTo>
                  <a:cubicBezTo>
                    <a:pt x="1234" y="37"/>
                    <a:pt x="1238" y="38"/>
                    <a:pt x="1239" y="39"/>
                  </a:cubicBezTo>
                  <a:cubicBezTo>
                    <a:pt x="1239" y="65"/>
                    <a:pt x="1239" y="65"/>
                    <a:pt x="1239" y="65"/>
                  </a:cubicBezTo>
                  <a:cubicBezTo>
                    <a:pt x="1238" y="65"/>
                    <a:pt x="1238" y="65"/>
                    <a:pt x="1238" y="65"/>
                  </a:cubicBezTo>
                  <a:cubicBezTo>
                    <a:pt x="1235" y="64"/>
                    <a:pt x="1231" y="63"/>
                    <a:pt x="1226" y="63"/>
                  </a:cubicBezTo>
                  <a:cubicBezTo>
                    <a:pt x="1217" y="63"/>
                    <a:pt x="1210" y="68"/>
                    <a:pt x="1208" y="78"/>
                  </a:cubicBezTo>
                  <a:cubicBezTo>
                    <a:pt x="1208" y="132"/>
                    <a:pt x="1208" y="132"/>
                    <a:pt x="1208" y="132"/>
                  </a:cubicBezTo>
                  <a:cubicBezTo>
                    <a:pt x="1180" y="132"/>
                    <a:pt x="1180" y="132"/>
                    <a:pt x="1180" y="132"/>
                  </a:cubicBezTo>
                  <a:cubicBezTo>
                    <a:pt x="1180" y="38"/>
                    <a:pt x="1180" y="38"/>
                    <a:pt x="1180" y="38"/>
                  </a:cubicBezTo>
                  <a:cubicBezTo>
                    <a:pt x="1207" y="38"/>
                    <a:pt x="1207" y="38"/>
                    <a:pt x="1207" y="38"/>
                  </a:cubicBezTo>
                  <a:cubicBezTo>
                    <a:pt x="1207" y="53"/>
                    <a:pt x="1207" y="53"/>
                    <a:pt x="1207" y="53"/>
                  </a:cubicBezTo>
                  <a:close/>
                  <a:moveTo>
                    <a:pt x="1314" y="122"/>
                  </a:moveTo>
                  <a:cubicBezTo>
                    <a:pt x="1308" y="130"/>
                    <a:pt x="1298" y="134"/>
                    <a:pt x="1286" y="134"/>
                  </a:cubicBezTo>
                  <a:cubicBezTo>
                    <a:pt x="1262" y="134"/>
                    <a:pt x="1246" y="112"/>
                    <a:pt x="1246" y="85"/>
                  </a:cubicBezTo>
                  <a:cubicBezTo>
                    <a:pt x="1246" y="58"/>
                    <a:pt x="1262" y="36"/>
                    <a:pt x="1286" y="36"/>
                  </a:cubicBezTo>
                  <a:cubicBezTo>
                    <a:pt x="1298" y="36"/>
                    <a:pt x="1307" y="40"/>
                    <a:pt x="1313" y="47"/>
                  </a:cubicBezTo>
                  <a:cubicBezTo>
                    <a:pt x="1313" y="0"/>
                    <a:pt x="1313" y="0"/>
                    <a:pt x="1313" y="0"/>
                  </a:cubicBezTo>
                  <a:cubicBezTo>
                    <a:pt x="1341" y="0"/>
                    <a:pt x="1341" y="0"/>
                    <a:pt x="1341" y="0"/>
                  </a:cubicBezTo>
                  <a:cubicBezTo>
                    <a:pt x="1341" y="132"/>
                    <a:pt x="1341" y="132"/>
                    <a:pt x="1341" y="132"/>
                  </a:cubicBezTo>
                  <a:cubicBezTo>
                    <a:pt x="1314" y="132"/>
                    <a:pt x="1314" y="132"/>
                    <a:pt x="1314" y="132"/>
                  </a:cubicBezTo>
                  <a:cubicBezTo>
                    <a:pt x="1314" y="122"/>
                    <a:pt x="1314" y="122"/>
                    <a:pt x="1314" y="122"/>
                  </a:cubicBezTo>
                  <a:close/>
                  <a:moveTo>
                    <a:pt x="1313" y="100"/>
                  </a:moveTo>
                  <a:cubicBezTo>
                    <a:pt x="1313" y="70"/>
                    <a:pt x="1313" y="70"/>
                    <a:pt x="1313" y="70"/>
                  </a:cubicBezTo>
                  <a:cubicBezTo>
                    <a:pt x="1308" y="63"/>
                    <a:pt x="1302" y="60"/>
                    <a:pt x="1295" y="60"/>
                  </a:cubicBezTo>
                  <a:cubicBezTo>
                    <a:pt x="1283" y="60"/>
                    <a:pt x="1275" y="69"/>
                    <a:pt x="1275" y="85"/>
                  </a:cubicBezTo>
                  <a:cubicBezTo>
                    <a:pt x="1275" y="101"/>
                    <a:pt x="1283" y="110"/>
                    <a:pt x="1295" y="110"/>
                  </a:cubicBezTo>
                  <a:cubicBezTo>
                    <a:pt x="1302" y="110"/>
                    <a:pt x="1308" y="107"/>
                    <a:pt x="1313" y="100"/>
                  </a:cubicBezTo>
                  <a:close/>
                  <a:moveTo>
                    <a:pt x="0" y="175"/>
                  </a:moveTo>
                  <a:cubicBezTo>
                    <a:pt x="81" y="175"/>
                    <a:pt x="81" y="175"/>
                    <a:pt x="81" y="175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18" y="191"/>
                    <a:pt x="18" y="191"/>
                    <a:pt x="18" y="191"/>
                  </a:cubicBezTo>
                  <a:cubicBezTo>
                    <a:pt x="18" y="231"/>
                    <a:pt x="18" y="231"/>
                    <a:pt x="18" y="231"/>
                  </a:cubicBezTo>
                  <a:cubicBezTo>
                    <a:pt x="75" y="231"/>
                    <a:pt x="75" y="231"/>
                    <a:pt x="75" y="231"/>
                  </a:cubicBezTo>
                  <a:cubicBezTo>
                    <a:pt x="75" y="247"/>
                    <a:pt x="75" y="247"/>
                    <a:pt x="75" y="247"/>
                  </a:cubicBezTo>
                  <a:cubicBezTo>
                    <a:pt x="18" y="247"/>
                    <a:pt x="18" y="247"/>
                    <a:pt x="18" y="247"/>
                  </a:cubicBezTo>
                  <a:cubicBezTo>
                    <a:pt x="18" y="291"/>
                    <a:pt x="18" y="291"/>
                    <a:pt x="18" y="291"/>
                  </a:cubicBezTo>
                  <a:cubicBezTo>
                    <a:pt x="81" y="291"/>
                    <a:pt x="81" y="291"/>
                    <a:pt x="81" y="291"/>
                  </a:cubicBezTo>
                  <a:cubicBezTo>
                    <a:pt x="81" y="307"/>
                    <a:pt x="81" y="307"/>
                    <a:pt x="81" y="307"/>
                  </a:cubicBezTo>
                  <a:cubicBezTo>
                    <a:pt x="0" y="307"/>
                    <a:pt x="0" y="307"/>
                    <a:pt x="0" y="307"/>
                  </a:cubicBezTo>
                  <a:lnTo>
                    <a:pt x="0" y="175"/>
                  </a:lnTo>
                  <a:close/>
                  <a:moveTo>
                    <a:pt x="149" y="212"/>
                  </a:moveTo>
                  <a:cubicBezTo>
                    <a:pt x="169" y="212"/>
                    <a:pt x="181" y="226"/>
                    <a:pt x="181" y="248"/>
                  </a:cubicBezTo>
                  <a:cubicBezTo>
                    <a:pt x="181" y="307"/>
                    <a:pt x="181" y="307"/>
                    <a:pt x="181" y="307"/>
                  </a:cubicBezTo>
                  <a:cubicBezTo>
                    <a:pt x="164" y="307"/>
                    <a:pt x="164" y="307"/>
                    <a:pt x="164" y="307"/>
                  </a:cubicBezTo>
                  <a:cubicBezTo>
                    <a:pt x="164" y="249"/>
                    <a:pt x="164" y="249"/>
                    <a:pt x="164" y="249"/>
                  </a:cubicBezTo>
                  <a:cubicBezTo>
                    <a:pt x="164" y="237"/>
                    <a:pt x="157" y="228"/>
                    <a:pt x="144" y="228"/>
                  </a:cubicBezTo>
                  <a:cubicBezTo>
                    <a:pt x="133" y="228"/>
                    <a:pt x="124" y="235"/>
                    <a:pt x="121" y="245"/>
                  </a:cubicBezTo>
                  <a:cubicBezTo>
                    <a:pt x="121" y="307"/>
                    <a:pt x="121" y="307"/>
                    <a:pt x="121" y="307"/>
                  </a:cubicBezTo>
                  <a:cubicBezTo>
                    <a:pt x="103" y="307"/>
                    <a:pt x="103" y="307"/>
                    <a:pt x="103" y="307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21" y="214"/>
                    <a:pt x="121" y="214"/>
                    <a:pt x="121" y="214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6" y="219"/>
                    <a:pt x="136" y="212"/>
                    <a:pt x="149" y="212"/>
                  </a:cubicBezTo>
                  <a:close/>
                  <a:moveTo>
                    <a:pt x="228" y="214"/>
                  </a:moveTo>
                  <a:cubicBezTo>
                    <a:pt x="252" y="214"/>
                    <a:pt x="252" y="214"/>
                    <a:pt x="252" y="214"/>
                  </a:cubicBezTo>
                  <a:cubicBezTo>
                    <a:pt x="252" y="229"/>
                    <a:pt x="252" y="229"/>
                    <a:pt x="252" y="229"/>
                  </a:cubicBezTo>
                  <a:cubicBezTo>
                    <a:pt x="228" y="229"/>
                    <a:pt x="228" y="229"/>
                    <a:pt x="228" y="229"/>
                  </a:cubicBezTo>
                  <a:cubicBezTo>
                    <a:pt x="228" y="279"/>
                    <a:pt x="228" y="279"/>
                    <a:pt x="228" y="279"/>
                  </a:cubicBezTo>
                  <a:cubicBezTo>
                    <a:pt x="228" y="289"/>
                    <a:pt x="234" y="293"/>
                    <a:pt x="243" y="293"/>
                  </a:cubicBezTo>
                  <a:cubicBezTo>
                    <a:pt x="246" y="293"/>
                    <a:pt x="249" y="293"/>
                    <a:pt x="251" y="292"/>
                  </a:cubicBezTo>
                  <a:cubicBezTo>
                    <a:pt x="252" y="292"/>
                    <a:pt x="252" y="292"/>
                    <a:pt x="252" y="292"/>
                  </a:cubicBezTo>
                  <a:cubicBezTo>
                    <a:pt x="252" y="307"/>
                    <a:pt x="252" y="307"/>
                    <a:pt x="252" y="307"/>
                  </a:cubicBezTo>
                  <a:cubicBezTo>
                    <a:pt x="249" y="308"/>
                    <a:pt x="246" y="309"/>
                    <a:pt x="241" y="309"/>
                  </a:cubicBezTo>
                  <a:cubicBezTo>
                    <a:pt x="219" y="309"/>
                    <a:pt x="211" y="299"/>
                    <a:pt x="211" y="281"/>
                  </a:cubicBezTo>
                  <a:cubicBezTo>
                    <a:pt x="211" y="229"/>
                    <a:pt x="211" y="229"/>
                    <a:pt x="211" y="229"/>
                  </a:cubicBezTo>
                  <a:cubicBezTo>
                    <a:pt x="195" y="229"/>
                    <a:pt x="195" y="229"/>
                    <a:pt x="195" y="229"/>
                  </a:cubicBezTo>
                  <a:cubicBezTo>
                    <a:pt x="195" y="214"/>
                    <a:pt x="195" y="214"/>
                    <a:pt x="195" y="214"/>
                  </a:cubicBezTo>
                  <a:cubicBezTo>
                    <a:pt x="211" y="214"/>
                    <a:pt x="211" y="214"/>
                    <a:pt x="211" y="214"/>
                  </a:cubicBezTo>
                  <a:cubicBezTo>
                    <a:pt x="211" y="189"/>
                    <a:pt x="211" y="189"/>
                    <a:pt x="211" y="189"/>
                  </a:cubicBezTo>
                  <a:cubicBezTo>
                    <a:pt x="228" y="189"/>
                    <a:pt x="228" y="189"/>
                    <a:pt x="228" y="189"/>
                  </a:cubicBezTo>
                  <a:lnTo>
                    <a:pt x="228" y="214"/>
                  </a:lnTo>
                  <a:close/>
                  <a:moveTo>
                    <a:pt x="309" y="309"/>
                  </a:moveTo>
                  <a:cubicBezTo>
                    <a:pt x="282" y="309"/>
                    <a:pt x="263" y="290"/>
                    <a:pt x="263" y="261"/>
                  </a:cubicBezTo>
                  <a:cubicBezTo>
                    <a:pt x="263" y="232"/>
                    <a:pt x="280" y="212"/>
                    <a:pt x="305" y="212"/>
                  </a:cubicBezTo>
                  <a:cubicBezTo>
                    <a:pt x="331" y="212"/>
                    <a:pt x="344" y="230"/>
                    <a:pt x="344" y="258"/>
                  </a:cubicBezTo>
                  <a:cubicBezTo>
                    <a:pt x="344" y="266"/>
                    <a:pt x="344" y="266"/>
                    <a:pt x="344" y="266"/>
                  </a:cubicBezTo>
                  <a:cubicBezTo>
                    <a:pt x="281" y="266"/>
                    <a:pt x="281" y="266"/>
                    <a:pt x="281" y="266"/>
                  </a:cubicBezTo>
                  <a:cubicBezTo>
                    <a:pt x="282" y="284"/>
                    <a:pt x="295" y="293"/>
                    <a:pt x="311" y="293"/>
                  </a:cubicBezTo>
                  <a:cubicBezTo>
                    <a:pt x="321" y="293"/>
                    <a:pt x="329" y="291"/>
                    <a:pt x="337" y="285"/>
                  </a:cubicBezTo>
                  <a:cubicBezTo>
                    <a:pt x="338" y="285"/>
                    <a:pt x="338" y="285"/>
                    <a:pt x="338" y="285"/>
                  </a:cubicBezTo>
                  <a:cubicBezTo>
                    <a:pt x="338" y="300"/>
                    <a:pt x="338" y="300"/>
                    <a:pt x="338" y="300"/>
                  </a:cubicBezTo>
                  <a:cubicBezTo>
                    <a:pt x="330" y="306"/>
                    <a:pt x="320" y="309"/>
                    <a:pt x="309" y="309"/>
                  </a:cubicBezTo>
                  <a:close/>
                  <a:moveTo>
                    <a:pt x="281" y="251"/>
                  </a:moveTo>
                  <a:cubicBezTo>
                    <a:pt x="327" y="251"/>
                    <a:pt x="327" y="251"/>
                    <a:pt x="327" y="251"/>
                  </a:cubicBezTo>
                  <a:cubicBezTo>
                    <a:pt x="327" y="237"/>
                    <a:pt x="320" y="227"/>
                    <a:pt x="306" y="227"/>
                  </a:cubicBezTo>
                  <a:cubicBezTo>
                    <a:pt x="292" y="227"/>
                    <a:pt x="284" y="237"/>
                    <a:pt x="281" y="251"/>
                  </a:cubicBezTo>
                  <a:close/>
                  <a:moveTo>
                    <a:pt x="382" y="228"/>
                  </a:moveTo>
                  <a:cubicBezTo>
                    <a:pt x="386" y="218"/>
                    <a:pt x="395" y="212"/>
                    <a:pt x="405" y="212"/>
                  </a:cubicBezTo>
                  <a:cubicBezTo>
                    <a:pt x="409" y="212"/>
                    <a:pt x="413" y="213"/>
                    <a:pt x="414" y="214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4" y="231"/>
                    <a:pt x="414" y="231"/>
                    <a:pt x="414" y="231"/>
                  </a:cubicBezTo>
                  <a:cubicBezTo>
                    <a:pt x="411" y="230"/>
                    <a:pt x="407" y="229"/>
                    <a:pt x="403" y="229"/>
                  </a:cubicBezTo>
                  <a:cubicBezTo>
                    <a:pt x="393" y="229"/>
                    <a:pt x="385" y="236"/>
                    <a:pt x="382" y="246"/>
                  </a:cubicBezTo>
                  <a:cubicBezTo>
                    <a:pt x="382" y="307"/>
                    <a:pt x="382" y="307"/>
                    <a:pt x="382" y="307"/>
                  </a:cubicBezTo>
                  <a:cubicBezTo>
                    <a:pt x="365" y="307"/>
                    <a:pt x="365" y="307"/>
                    <a:pt x="365" y="307"/>
                  </a:cubicBezTo>
                  <a:cubicBezTo>
                    <a:pt x="365" y="214"/>
                    <a:pt x="365" y="214"/>
                    <a:pt x="365" y="214"/>
                  </a:cubicBezTo>
                  <a:cubicBezTo>
                    <a:pt x="382" y="214"/>
                    <a:pt x="382" y="214"/>
                    <a:pt x="382" y="214"/>
                  </a:cubicBezTo>
                  <a:cubicBezTo>
                    <a:pt x="382" y="228"/>
                    <a:pt x="382" y="228"/>
                    <a:pt x="382" y="228"/>
                  </a:cubicBezTo>
                  <a:close/>
                  <a:moveTo>
                    <a:pt x="474" y="212"/>
                  </a:moveTo>
                  <a:cubicBezTo>
                    <a:pt x="502" y="212"/>
                    <a:pt x="516" y="235"/>
                    <a:pt x="516" y="260"/>
                  </a:cubicBezTo>
                  <a:cubicBezTo>
                    <a:pt x="516" y="286"/>
                    <a:pt x="502" y="309"/>
                    <a:pt x="474" y="309"/>
                  </a:cubicBezTo>
                  <a:cubicBezTo>
                    <a:pt x="463" y="309"/>
                    <a:pt x="453" y="303"/>
                    <a:pt x="448" y="296"/>
                  </a:cubicBezTo>
                  <a:cubicBezTo>
                    <a:pt x="448" y="342"/>
                    <a:pt x="448" y="342"/>
                    <a:pt x="448" y="342"/>
                  </a:cubicBezTo>
                  <a:cubicBezTo>
                    <a:pt x="430" y="342"/>
                    <a:pt x="430" y="342"/>
                    <a:pt x="430" y="342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8" y="214"/>
                    <a:pt x="448" y="214"/>
                    <a:pt x="448" y="214"/>
                  </a:cubicBezTo>
                  <a:cubicBezTo>
                    <a:pt x="448" y="224"/>
                    <a:pt x="448" y="224"/>
                    <a:pt x="448" y="224"/>
                  </a:cubicBezTo>
                  <a:cubicBezTo>
                    <a:pt x="453" y="218"/>
                    <a:pt x="463" y="212"/>
                    <a:pt x="474" y="212"/>
                  </a:cubicBezTo>
                  <a:close/>
                  <a:moveTo>
                    <a:pt x="471" y="293"/>
                  </a:moveTo>
                  <a:cubicBezTo>
                    <a:pt x="488" y="293"/>
                    <a:pt x="498" y="279"/>
                    <a:pt x="498" y="260"/>
                  </a:cubicBezTo>
                  <a:cubicBezTo>
                    <a:pt x="498" y="242"/>
                    <a:pt x="488" y="228"/>
                    <a:pt x="471" y="228"/>
                  </a:cubicBezTo>
                  <a:cubicBezTo>
                    <a:pt x="461" y="228"/>
                    <a:pt x="453" y="233"/>
                    <a:pt x="448" y="243"/>
                  </a:cubicBezTo>
                  <a:cubicBezTo>
                    <a:pt x="448" y="278"/>
                    <a:pt x="448" y="278"/>
                    <a:pt x="448" y="278"/>
                  </a:cubicBezTo>
                  <a:cubicBezTo>
                    <a:pt x="453" y="287"/>
                    <a:pt x="461" y="293"/>
                    <a:pt x="471" y="293"/>
                  </a:cubicBezTo>
                  <a:close/>
                  <a:moveTo>
                    <a:pt x="554" y="228"/>
                  </a:moveTo>
                  <a:cubicBezTo>
                    <a:pt x="558" y="218"/>
                    <a:pt x="567" y="212"/>
                    <a:pt x="577" y="212"/>
                  </a:cubicBezTo>
                  <a:cubicBezTo>
                    <a:pt x="581" y="212"/>
                    <a:pt x="585" y="213"/>
                    <a:pt x="587" y="214"/>
                  </a:cubicBezTo>
                  <a:cubicBezTo>
                    <a:pt x="587" y="231"/>
                    <a:pt x="587" y="231"/>
                    <a:pt x="587" y="231"/>
                  </a:cubicBezTo>
                  <a:cubicBezTo>
                    <a:pt x="586" y="231"/>
                    <a:pt x="586" y="231"/>
                    <a:pt x="586" y="231"/>
                  </a:cubicBezTo>
                  <a:cubicBezTo>
                    <a:pt x="583" y="230"/>
                    <a:pt x="579" y="229"/>
                    <a:pt x="575" y="229"/>
                  </a:cubicBezTo>
                  <a:cubicBezTo>
                    <a:pt x="565" y="229"/>
                    <a:pt x="557" y="236"/>
                    <a:pt x="554" y="246"/>
                  </a:cubicBezTo>
                  <a:cubicBezTo>
                    <a:pt x="554" y="307"/>
                    <a:pt x="554" y="307"/>
                    <a:pt x="554" y="307"/>
                  </a:cubicBezTo>
                  <a:cubicBezTo>
                    <a:pt x="537" y="307"/>
                    <a:pt x="537" y="307"/>
                    <a:pt x="537" y="307"/>
                  </a:cubicBezTo>
                  <a:cubicBezTo>
                    <a:pt x="537" y="214"/>
                    <a:pt x="537" y="214"/>
                    <a:pt x="537" y="214"/>
                  </a:cubicBezTo>
                  <a:cubicBezTo>
                    <a:pt x="554" y="214"/>
                    <a:pt x="554" y="214"/>
                    <a:pt x="554" y="214"/>
                  </a:cubicBezTo>
                  <a:cubicBezTo>
                    <a:pt x="554" y="228"/>
                    <a:pt x="554" y="228"/>
                    <a:pt x="554" y="228"/>
                  </a:cubicBezTo>
                  <a:close/>
                  <a:moveTo>
                    <a:pt x="612" y="176"/>
                  </a:moveTo>
                  <a:cubicBezTo>
                    <a:pt x="618" y="176"/>
                    <a:pt x="623" y="181"/>
                    <a:pt x="623" y="187"/>
                  </a:cubicBezTo>
                  <a:cubicBezTo>
                    <a:pt x="623" y="193"/>
                    <a:pt x="618" y="198"/>
                    <a:pt x="612" y="198"/>
                  </a:cubicBezTo>
                  <a:cubicBezTo>
                    <a:pt x="606" y="198"/>
                    <a:pt x="601" y="193"/>
                    <a:pt x="601" y="187"/>
                  </a:cubicBezTo>
                  <a:cubicBezTo>
                    <a:pt x="601" y="181"/>
                    <a:pt x="606" y="176"/>
                    <a:pt x="612" y="176"/>
                  </a:cubicBezTo>
                  <a:close/>
                  <a:moveTo>
                    <a:pt x="603" y="214"/>
                  </a:moveTo>
                  <a:cubicBezTo>
                    <a:pt x="621" y="214"/>
                    <a:pt x="621" y="214"/>
                    <a:pt x="621" y="214"/>
                  </a:cubicBezTo>
                  <a:cubicBezTo>
                    <a:pt x="621" y="307"/>
                    <a:pt x="621" y="307"/>
                    <a:pt x="621" y="307"/>
                  </a:cubicBezTo>
                  <a:cubicBezTo>
                    <a:pt x="603" y="307"/>
                    <a:pt x="603" y="307"/>
                    <a:pt x="603" y="307"/>
                  </a:cubicBezTo>
                  <a:lnTo>
                    <a:pt x="603" y="214"/>
                  </a:lnTo>
                  <a:close/>
                  <a:moveTo>
                    <a:pt x="683" y="252"/>
                  </a:moveTo>
                  <a:cubicBezTo>
                    <a:pt x="696" y="257"/>
                    <a:pt x="711" y="262"/>
                    <a:pt x="711" y="280"/>
                  </a:cubicBezTo>
                  <a:cubicBezTo>
                    <a:pt x="711" y="299"/>
                    <a:pt x="696" y="309"/>
                    <a:pt x="675" y="309"/>
                  </a:cubicBezTo>
                  <a:cubicBezTo>
                    <a:pt x="663" y="309"/>
                    <a:pt x="651" y="306"/>
                    <a:pt x="644" y="300"/>
                  </a:cubicBezTo>
                  <a:cubicBezTo>
                    <a:pt x="644" y="283"/>
                    <a:pt x="644" y="283"/>
                    <a:pt x="644" y="283"/>
                  </a:cubicBezTo>
                  <a:cubicBezTo>
                    <a:pt x="645" y="283"/>
                    <a:pt x="645" y="283"/>
                    <a:pt x="645" y="283"/>
                  </a:cubicBezTo>
                  <a:cubicBezTo>
                    <a:pt x="653" y="291"/>
                    <a:pt x="664" y="294"/>
                    <a:pt x="675" y="294"/>
                  </a:cubicBezTo>
                  <a:cubicBezTo>
                    <a:pt x="685" y="294"/>
                    <a:pt x="694" y="290"/>
                    <a:pt x="694" y="282"/>
                  </a:cubicBezTo>
                  <a:cubicBezTo>
                    <a:pt x="694" y="274"/>
                    <a:pt x="687" y="272"/>
                    <a:pt x="672" y="267"/>
                  </a:cubicBezTo>
                  <a:cubicBezTo>
                    <a:pt x="659" y="263"/>
                    <a:pt x="644" y="258"/>
                    <a:pt x="644" y="240"/>
                  </a:cubicBezTo>
                  <a:cubicBezTo>
                    <a:pt x="644" y="223"/>
                    <a:pt x="659" y="212"/>
                    <a:pt x="678" y="212"/>
                  </a:cubicBezTo>
                  <a:cubicBezTo>
                    <a:pt x="689" y="212"/>
                    <a:pt x="699" y="214"/>
                    <a:pt x="706" y="220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706" y="236"/>
                    <a:pt x="706" y="236"/>
                    <a:pt x="706" y="236"/>
                  </a:cubicBezTo>
                  <a:cubicBezTo>
                    <a:pt x="698" y="230"/>
                    <a:pt x="689" y="227"/>
                    <a:pt x="678" y="227"/>
                  </a:cubicBezTo>
                  <a:cubicBezTo>
                    <a:pt x="667" y="227"/>
                    <a:pt x="661" y="232"/>
                    <a:pt x="661" y="238"/>
                  </a:cubicBezTo>
                  <a:cubicBezTo>
                    <a:pt x="661" y="246"/>
                    <a:pt x="668" y="248"/>
                    <a:pt x="683" y="252"/>
                  </a:cubicBezTo>
                  <a:close/>
                  <a:moveTo>
                    <a:pt x="772" y="309"/>
                  </a:moveTo>
                  <a:cubicBezTo>
                    <a:pt x="745" y="309"/>
                    <a:pt x="726" y="290"/>
                    <a:pt x="726" y="261"/>
                  </a:cubicBezTo>
                  <a:cubicBezTo>
                    <a:pt x="726" y="232"/>
                    <a:pt x="744" y="212"/>
                    <a:pt x="769" y="212"/>
                  </a:cubicBezTo>
                  <a:cubicBezTo>
                    <a:pt x="794" y="212"/>
                    <a:pt x="807" y="230"/>
                    <a:pt x="807" y="258"/>
                  </a:cubicBezTo>
                  <a:cubicBezTo>
                    <a:pt x="807" y="266"/>
                    <a:pt x="807" y="266"/>
                    <a:pt x="807" y="266"/>
                  </a:cubicBezTo>
                  <a:cubicBezTo>
                    <a:pt x="744" y="266"/>
                    <a:pt x="744" y="266"/>
                    <a:pt x="744" y="266"/>
                  </a:cubicBezTo>
                  <a:cubicBezTo>
                    <a:pt x="746" y="284"/>
                    <a:pt x="758" y="293"/>
                    <a:pt x="774" y="293"/>
                  </a:cubicBezTo>
                  <a:cubicBezTo>
                    <a:pt x="785" y="293"/>
                    <a:pt x="792" y="291"/>
                    <a:pt x="800" y="285"/>
                  </a:cubicBezTo>
                  <a:cubicBezTo>
                    <a:pt x="801" y="285"/>
                    <a:pt x="801" y="285"/>
                    <a:pt x="801" y="285"/>
                  </a:cubicBezTo>
                  <a:cubicBezTo>
                    <a:pt x="801" y="300"/>
                    <a:pt x="801" y="300"/>
                    <a:pt x="801" y="300"/>
                  </a:cubicBezTo>
                  <a:cubicBezTo>
                    <a:pt x="793" y="306"/>
                    <a:pt x="783" y="309"/>
                    <a:pt x="772" y="309"/>
                  </a:cubicBezTo>
                  <a:close/>
                  <a:moveTo>
                    <a:pt x="744" y="251"/>
                  </a:moveTo>
                  <a:cubicBezTo>
                    <a:pt x="791" y="251"/>
                    <a:pt x="791" y="251"/>
                    <a:pt x="791" y="251"/>
                  </a:cubicBezTo>
                  <a:cubicBezTo>
                    <a:pt x="790" y="237"/>
                    <a:pt x="783" y="227"/>
                    <a:pt x="769" y="227"/>
                  </a:cubicBezTo>
                  <a:cubicBezTo>
                    <a:pt x="756" y="227"/>
                    <a:pt x="747" y="237"/>
                    <a:pt x="744" y="25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/>
            </a:p>
          </p:txBody>
        </p:sp>
      </p:grpSp>
      <p:sp>
        <p:nvSpPr>
          <p:cNvPr id="99" name="Rectangle 98"/>
          <p:cNvSpPr/>
          <p:nvPr/>
        </p:nvSpPr>
        <p:spPr>
          <a:xfrm>
            <a:off x="7398901" y="2887955"/>
            <a:ext cx="4697095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900" dirty="0" smtClean="0">
                <a:solidFill>
                  <a:prstClr val="black"/>
                </a:solidFill>
              </a:rPr>
              <a:t>Защитить наиболее критические ресурсы </a:t>
            </a:r>
            <a:r>
              <a:rPr lang="ru-RU" sz="1900" b="1" dirty="0" smtClean="0">
                <a:solidFill>
                  <a:srgbClr val="00B388"/>
                </a:solidFill>
              </a:rPr>
              <a:t>и</a:t>
            </a:r>
            <a:r>
              <a:rPr lang="en-US" sz="1900" dirty="0" smtClean="0">
                <a:solidFill>
                  <a:srgbClr val="00B388"/>
                </a:solidFill>
              </a:rPr>
              <a:t> </a:t>
            </a:r>
            <a:r>
              <a:rPr lang="ru-RU" sz="1900" dirty="0" smtClean="0">
                <a:solidFill>
                  <a:prstClr val="black"/>
                </a:solidFill>
              </a:rPr>
              <a:t>взаимодействие вне зависимости от их располежения</a:t>
            </a:r>
            <a:endParaRPr lang="en-US" sz="1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21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11111E-6 L -0.3651 1.11111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5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96296E-6 L -0.36458 -2.96296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36628 4.44444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20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0.3625 -2.96296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48" grpId="0"/>
      <p:bldP spid="123" grpId="0"/>
      <p:bldP spid="80" grpId="0" animBg="1"/>
      <p:bldP spid="80" grpId="1" animBg="1"/>
      <p:bldP spid="82" grpId="0" animBg="1"/>
      <p:bldP spid="82" grpId="1" animBg="1"/>
      <p:bldP spid="9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1014884"/>
            <a:ext cx="12188952" cy="228097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ltGray">
          <a:xfrm>
            <a:off x="0" y="2654300"/>
            <a:ext cx="12192000" cy="647700"/>
          </a:xfrm>
          <a:prstGeom prst="rect">
            <a:avLst/>
          </a:prstGeom>
          <a:solidFill>
            <a:srgbClr val="425563">
              <a:alpha val="7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Три ключевых принципа </a:t>
            </a:r>
            <a:r>
              <a:rPr lang="en-US" dirty="0" smtClean="0"/>
              <a:t>HPE </a:t>
            </a:r>
            <a:r>
              <a:rPr lang="en-US" dirty="0"/>
              <a:t>Security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gray">
          <a:xfrm>
            <a:off x="1148860" y="2782972"/>
            <a:ext cx="2607583" cy="430563"/>
          </a:xfrm>
          <a:prstGeom prst="rect">
            <a:avLst/>
          </a:prstGeom>
          <a:noFill/>
        </p:spPr>
        <p:txBody>
          <a:bodyPr wrap="square" lIns="121716" tIns="60863" rIns="121716" bIns="60863">
            <a:spAutoFit/>
          </a:bodyPr>
          <a:lstStyle/>
          <a:p>
            <a:pPr defTabSz="912884">
              <a:defRPr/>
            </a:pPr>
            <a:r>
              <a:rPr lang="ru-RU" sz="1999" b="1" kern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Защитить</a:t>
            </a:r>
            <a:endParaRPr lang="en-US" sz="1999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 bwMode="gray">
          <a:xfrm>
            <a:off x="4205658" y="2782972"/>
            <a:ext cx="4059114" cy="430563"/>
          </a:xfrm>
          <a:prstGeom prst="rect">
            <a:avLst/>
          </a:prstGeom>
          <a:noFill/>
        </p:spPr>
        <p:txBody>
          <a:bodyPr wrap="square" lIns="121716" tIns="60863" rIns="121716" bIns="60863">
            <a:spAutoFit/>
          </a:bodyPr>
          <a:lstStyle/>
          <a:p>
            <a:pPr defTabSz="912884">
              <a:defRPr/>
            </a:pPr>
            <a:r>
              <a:rPr lang="ru-RU" sz="1999" b="1" kern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Обнаружить</a:t>
            </a:r>
            <a:r>
              <a:rPr lang="en-US" sz="1999" b="1" kern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 &amp; </a:t>
            </a:r>
            <a:r>
              <a:rPr lang="ru-RU" sz="1999" b="1" kern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Отреагировать</a:t>
            </a:r>
            <a:endParaRPr lang="en-US" sz="1999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 bwMode="gray">
          <a:xfrm>
            <a:off x="9254388" y="2782972"/>
            <a:ext cx="2519489" cy="430563"/>
          </a:xfrm>
          <a:prstGeom prst="rect">
            <a:avLst/>
          </a:prstGeom>
          <a:noFill/>
        </p:spPr>
        <p:txBody>
          <a:bodyPr wrap="square" lIns="121716" tIns="60863" rIns="121716" bIns="60863">
            <a:spAutoFit/>
          </a:bodyPr>
          <a:lstStyle/>
          <a:p>
            <a:pPr defTabSz="912884">
              <a:defRPr/>
            </a:pPr>
            <a:r>
              <a:rPr lang="ru-RU" sz="1999" b="1" kern="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Восстановить</a:t>
            </a:r>
            <a:endParaRPr lang="en-US" sz="1999" b="1" kern="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ltGray">
          <a:xfrm>
            <a:off x="529641" y="3399705"/>
            <a:ext cx="3470859" cy="26923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pPr>
              <a:spcAft>
                <a:spcPts val="800"/>
              </a:spcAft>
            </a:pPr>
            <a:r>
              <a:rPr lang="ru-RU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Обеспечить взаимосвязь с бизнесом</a:t>
            </a:r>
            <a:endParaRPr lang="en-GB" sz="19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 bwMode="ltGray">
          <a:xfrm>
            <a:off x="4343400" y="3399705"/>
            <a:ext cx="3467100" cy="26923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pPr>
              <a:spcAft>
                <a:spcPts val="800"/>
              </a:spcAft>
            </a:pPr>
            <a:r>
              <a:rPr lang="ru-RU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Заблаговременно обнаруживать </a:t>
            </a:r>
            <a:r>
              <a:rPr lang="ru-RU" sz="1900" b="1" dirty="0">
                <a:solidFill>
                  <a:schemeClr val="tx1"/>
                </a:solidFill>
                <a:cs typeface="Arial" panose="020B0604020202020204" pitchFamily="34" charset="0"/>
              </a:rPr>
              <a:t>и </a:t>
            </a:r>
            <a:r>
              <a:rPr lang="ru-RU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реагировать на инциденты</a:t>
            </a:r>
            <a:endParaRPr lang="ru-RU" sz="1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ltGray">
          <a:xfrm>
            <a:off x="8089900" y="3399705"/>
            <a:ext cx="3848100" cy="26923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t"/>
          <a:lstStyle/>
          <a:p>
            <a:pPr>
              <a:spcAft>
                <a:spcPts val="800"/>
              </a:spcAft>
            </a:pPr>
            <a:r>
              <a:rPr lang="ru-RU" sz="19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Поддерживать непрерывность бизнеса и соответствие</a:t>
            </a:r>
            <a:endParaRPr lang="en-GB" sz="1900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180114" y="3396343"/>
            <a:ext cx="0" cy="26226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924800" y="3396343"/>
            <a:ext cx="0" cy="262262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425" y="2748651"/>
            <a:ext cx="449709" cy="44970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410" y="2746778"/>
            <a:ext cx="453455" cy="45345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2" y="2773785"/>
            <a:ext cx="399441" cy="39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2552747" y="492733"/>
          <a:ext cx="8108325" cy="6170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Acrobat Document" r:id="rId4" imgW="14906405" imgH="11344229" progId="Acrobat.Document.11">
                  <p:embed/>
                </p:oleObj>
              </mc:Choice>
              <mc:Fallback>
                <p:oleObj name="Acrobat Document" r:id="rId4" imgW="14906405" imgH="11344229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52747" y="492733"/>
                        <a:ext cx="8108325" cy="6170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>
                <a:latin typeface="+mn-lt"/>
              </a:rPr>
              <a:t>Портфель решений</a:t>
            </a:r>
            <a:endParaRPr lang="en-US" sz="2600" dirty="0">
              <a:latin typeface="+mn-lt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096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7756" y="5289"/>
          <a:ext cx="2115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9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" y="5289"/>
                        <a:ext cx="2115" cy="21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28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/>
              <a:t>Практические рекомендации</a:t>
            </a:r>
            <a:endParaRPr lang="en-US" sz="2397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2725" y="1028108"/>
            <a:ext cx="10194395" cy="49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/>
        </p:nvSpPr>
        <p:spPr>
          <a:xfrm flipH="1">
            <a:off x="763775" y="3206075"/>
            <a:ext cx="776005" cy="776005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29" b="1" dirty="0">
                <a:latin typeface="+mj-lt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62293" y="3060316"/>
            <a:ext cx="9744577" cy="9744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573087">
              <a:spcAft>
                <a:spcPts val="533"/>
              </a:spcAft>
              <a:buSzPct val="100000"/>
            </a:pPr>
            <a:r>
              <a:rPr lang="ru-RU" sz="2000" dirty="0"/>
              <a:t>Модель зрелости мобильной безопасности</a:t>
            </a:r>
            <a:endParaRPr lang="en-US" sz="2000" dirty="0">
              <a:solidFill>
                <a:srgbClr val="000000"/>
              </a:solidFill>
              <a:latin typeface="+mj-lt"/>
              <a:cs typeface="HP Simplified" pitchFamily="34" charset="0"/>
            </a:endParaRPr>
          </a:p>
        </p:txBody>
      </p:sp>
      <p:graphicFrame>
        <p:nvGraphicFramePr>
          <p:cNvPr id="15" name="Object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7756" y="5289"/>
          <a:ext cx="2115" cy="2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6" y="5289"/>
                        <a:ext cx="2115" cy="21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itle 28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>
            <a:noAutofit/>
          </a:bodyPr>
          <a:lstStyle/>
          <a:p>
            <a:pPr algn="l"/>
            <a:r>
              <a:rPr lang="ru-RU" dirty="0" smtClean="0"/>
              <a:t>Практические рекомендации</a:t>
            </a:r>
            <a:endParaRPr lang="en-US" sz="2397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670832" y="4250395"/>
            <a:ext cx="9744577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763776" y="1815974"/>
            <a:ext cx="11205072" cy="974457"/>
            <a:chOff x="569128" y="1086244"/>
            <a:chExt cx="8411585" cy="731520"/>
          </a:xfrm>
        </p:grpSpPr>
        <p:sp>
          <p:nvSpPr>
            <p:cNvPr id="6" name="Round Diagonal Corner Rectangle 5"/>
            <p:cNvSpPr/>
            <p:nvPr/>
          </p:nvSpPr>
          <p:spPr>
            <a:xfrm flipH="1">
              <a:off x="569128" y="1160733"/>
              <a:ext cx="582543" cy="582543"/>
            </a:xfrm>
            <a:prstGeom prst="round2Diag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latin typeface="+mj-lt"/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3639" y="1086244"/>
              <a:ext cx="7737074" cy="731520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defTabSz="573087">
                <a:spcAft>
                  <a:spcPts val="533"/>
                </a:spcAft>
                <a:buSzPct val="100000"/>
              </a:pPr>
              <a:r>
                <a:rPr lang="ru-RU" sz="2000" dirty="0"/>
                <a:t>Сервис безопасности для мобильных </a:t>
              </a:r>
              <a:r>
                <a:rPr lang="ru-RU" sz="2000" dirty="0" smtClean="0"/>
                <a:t>устройств (</a:t>
              </a:r>
              <a:r>
                <a:rPr lang="en-US" sz="2000" dirty="0" smtClean="0"/>
                <a:t>BYOD)</a:t>
              </a:r>
              <a:endParaRPr lang="en-US" sz="2000" dirty="0">
                <a:solidFill>
                  <a:srgbClr val="000000"/>
                </a:solidFill>
                <a:latin typeface="+mj-lt"/>
                <a:cs typeface="HP Simplified" pitchFamily="34" charset="0"/>
              </a:endParaRPr>
            </a:p>
          </p:txBody>
        </p:sp>
      </p:grpSp>
      <p:sp>
        <p:nvSpPr>
          <p:cNvPr id="8" name="Round Diagonal Corner Rectangle 7"/>
          <p:cNvSpPr/>
          <p:nvPr/>
        </p:nvSpPr>
        <p:spPr>
          <a:xfrm flipH="1">
            <a:off x="763620" y="4397724"/>
            <a:ext cx="776005" cy="776005"/>
          </a:xfrm>
          <a:prstGeom prst="round2Diag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729" b="1" dirty="0">
                <a:latin typeface="+mj-lt"/>
              </a:rPr>
              <a:t>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47701" y="4309690"/>
            <a:ext cx="10306556" cy="97445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defTabSz="573087">
              <a:buSzPct val="100000"/>
            </a:pPr>
            <a:r>
              <a:rPr lang="ru-RU" sz="2000" dirty="0"/>
              <a:t>Трехуровневый подход к мобильной безопасности</a:t>
            </a:r>
            <a:endParaRPr lang="en-US" sz="2000" dirty="0">
              <a:solidFill>
                <a:srgbClr val="000000"/>
              </a:solidFill>
              <a:latin typeface="+mj-lt"/>
              <a:cs typeface="HP Simplified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670832" y="3012211"/>
            <a:ext cx="9744577" cy="0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fld id="{B016F8AB-BCEA-4347-8BA6-BE776009BC89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7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Сертификация ФСТЭК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 bwMode="white">
          <a:xfrm rot="5400000">
            <a:off x="1122769" y="740739"/>
            <a:ext cx="2785528" cy="42830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88" tIns="60944" rtlCol="0" anchor="ctr"/>
          <a:lstStyle/>
          <a:p>
            <a:pPr algn="ctr">
              <a:lnSpc>
                <a:spcPct val="85000"/>
              </a:lnSpc>
            </a:pPr>
            <a:endParaRPr lang="en-US" sz="2666" dirty="0">
              <a:noFill/>
              <a:latin typeface="HP Simplified" pitchFamily="34" charset="0"/>
            </a:endParaRPr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497647" y="1339329"/>
            <a:ext cx="5442461" cy="223551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60944"/>
          <a:lstStyle/>
          <a:p>
            <a:pPr>
              <a:spcBef>
                <a:spcPts val="800"/>
              </a:spcBef>
              <a:buClr>
                <a:schemeClr val="tx1"/>
              </a:buClr>
              <a:buSzPct val="100000"/>
            </a:pPr>
            <a:r>
              <a:rPr lang="en-US" sz="2133" b="1" dirty="0" err="1"/>
              <a:t>TippingPoint</a:t>
            </a:r>
            <a:r>
              <a:rPr lang="en-US" sz="2133" b="1" dirty="0"/>
              <a:t> </a:t>
            </a:r>
            <a:r>
              <a:rPr lang="ru-RU" sz="2133" b="1" dirty="0"/>
              <a:t>№3232 от 12.09.14г</a:t>
            </a:r>
          </a:p>
          <a:p>
            <a:pPr marL="306841" indent="-306841"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133" dirty="0"/>
              <a:t>СОВ-4</a:t>
            </a:r>
          </a:p>
          <a:p>
            <a:pPr marL="306841" indent="-306841"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133" dirty="0"/>
              <a:t>1Г</a:t>
            </a:r>
          </a:p>
          <a:p>
            <a:pPr marL="306841" indent="-306841"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133" dirty="0"/>
              <a:t>ИСПДн-1</a:t>
            </a:r>
          </a:p>
          <a:p>
            <a:pPr marL="306841" indent="-306841"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ru-RU" sz="2133" dirty="0"/>
              <a:t>НДВ-4</a:t>
            </a:r>
          </a:p>
          <a:p>
            <a:pPr marL="306841" indent="-306841">
              <a:spcBef>
                <a:spcPts val="8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</a:pPr>
            <a:endParaRPr lang="en-US" sz="2133" dirty="0">
              <a:latin typeface="HP Simplified" pitchFamily="34" charset="0"/>
              <a:ea typeface="Geneva"/>
              <a:cs typeface="Geneva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958782"/>
              </p:ext>
            </p:extLst>
          </p:nvPr>
        </p:nvGraphicFramePr>
        <p:xfrm>
          <a:off x="7620000" y="2826802"/>
          <a:ext cx="2580456" cy="3651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" name="Acrobat Document" r:id="rId4" imgW="5667172" imgH="8019915" progId="Acrobat.Document.11">
                  <p:embed/>
                </p:oleObj>
              </mc:Choice>
              <mc:Fallback>
                <p:oleObj name="Acrobat Document" r:id="rId4" imgW="5667172" imgH="801991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0" y="2826802"/>
                        <a:ext cx="2580456" cy="36517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168009" y="1266279"/>
            <a:ext cx="6092825" cy="1610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133" b="1" dirty="0"/>
              <a:t>HP </a:t>
            </a:r>
            <a:r>
              <a:rPr lang="en-US" sz="2133" b="1" dirty="0" err="1"/>
              <a:t>ArcSight</a:t>
            </a:r>
            <a:r>
              <a:rPr lang="ru-RU" sz="2133" b="1" dirty="0"/>
              <a:t> </a:t>
            </a:r>
            <a:r>
              <a:rPr lang="en-US" sz="2133" b="1" dirty="0"/>
              <a:t>ESM </a:t>
            </a:r>
            <a:r>
              <a:rPr lang="ru-RU" sz="2133" b="1" dirty="0"/>
              <a:t>№3117 от 06.05.14г</a:t>
            </a:r>
            <a:endParaRPr lang="en-US" sz="2133" b="1" dirty="0"/>
          </a:p>
          <a:p>
            <a:pPr marL="306841" indent="-306841">
              <a:spcBef>
                <a:spcPts val="800"/>
              </a:spcBef>
              <a:buFont typeface="Arial" pitchFamily="34" charset="0"/>
              <a:buChar char="•"/>
            </a:pPr>
            <a:r>
              <a:rPr lang="ru-RU" sz="2133" dirty="0"/>
              <a:t>ТУ</a:t>
            </a:r>
          </a:p>
          <a:p>
            <a:r>
              <a:rPr lang="ru-RU" sz="2133" b="1" dirty="0"/>
              <a:t>Решение ФСТЭК №4755 от 16.01.15г</a:t>
            </a:r>
          </a:p>
          <a:p>
            <a:pPr marL="306841" indent="-306841">
              <a:spcBef>
                <a:spcPts val="800"/>
              </a:spcBef>
              <a:buFont typeface="Arial" pitchFamily="34" charset="0"/>
              <a:buChar char="•"/>
            </a:pPr>
            <a:r>
              <a:rPr lang="ru-RU" sz="2133" dirty="0"/>
              <a:t>НДВ-4, ТУ</a:t>
            </a:r>
          </a:p>
        </p:txBody>
      </p:sp>
      <p:sp>
        <p:nvSpPr>
          <p:cNvPr id="8" name="Rectangle 7"/>
          <p:cNvSpPr/>
          <p:nvPr/>
        </p:nvSpPr>
        <p:spPr>
          <a:xfrm>
            <a:off x="484564" y="3834783"/>
            <a:ext cx="6092825" cy="12822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133" b="1" dirty="0"/>
              <a:t>HP Service Manager 9 </a:t>
            </a:r>
            <a:r>
              <a:rPr lang="ru-RU" sz="2133" b="1" dirty="0"/>
              <a:t>№3</a:t>
            </a:r>
            <a:r>
              <a:rPr lang="en-US" sz="2133" b="1" dirty="0"/>
              <a:t>256</a:t>
            </a:r>
            <a:r>
              <a:rPr lang="ru-RU" sz="2133" b="1" dirty="0"/>
              <a:t> от 0</a:t>
            </a:r>
            <a:r>
              <a:rPr lang="en-US" sz="2133" b="1" dirty="0"/>
              <a:t>5</a:t>
            </a:r>
            <a:r>
              <a:rPr lang="ru-RU" sz="2133" b="1" dirty="0"/>
              <a:t>.</a:t>
            </a:r>
            <a:r>
              <a:rPr lang="en-US" sz="2133" b="1" dirty="0"/>
              <a:t>11</a:t>
            </a:r>
            <a:r>
              <a:rPr lang="ru-RU" sz="2133" b="1" dirty="0"/>
              <a:t>.14г</a:t>
            </a:r>
            <a:endParaRPr lang="en-US" sz="2133" b="1" dirty="0"/>
          </a:p>
          <a:p>
            <a:pPr marL="306841" indent="-306841">
              <a:spcBef>
                <a:spcPts val="800"/>
              </a:spcBef>
              <a:buFont typeface="Arial" pitchFamily="34" charset="0"/>
              <a:buChar char="•"/>
            </a:pPr>
            <a:r>
              <a:rPr lang="ru-RU" sz="2133" dirty="0"/>
              <a:t>СВТ.НСД-5</a:t>
            </a:r>
            <a:endParaRPr lang="ru-RU" sz="2133" b="1" dirty="0"/>
          </a:p>
          <a:p>
            <a:pPr marL="306841" indent="-306841">
              <a:spcBef>
                <a:spcPts val="800"/>
              </a:spcBef>
              <a:buFont typeface="Arial" pitchFamily="34" charset="0"/>
              <a:buChar char="•"/>
            </a:pPr>
            <a:r>
              <a:rPr lang="ru-RU" sz="2133" dirty="0"/>
              <a:t>НДВ-4</a:t>
            </a:r>
          </a:p>
        </p:txBody>
      </p:sp>
    </p:spTree>
    <p:extLst>
      <p:ext uri="{BB962C8B-B14F-4D97-AF65-F5344CB8AC3E}">
        <p14:creationId xmlns:p14="http://schemas.microsoft.com/office/powerpoint/2010/main" val="208183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Hewlett Packard Enterprise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Новая компания, помогаем вам трансформировать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я и двигаться вперед еще быстрее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16</a:t>
            </a:fld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2" t="25969" r="1065" b="25319"/>
          <a:stretch/>
        </p:blipFill>
        <p:spPr>
          <a:xfrm>
            <a:off x="0" y="1432040"/>
            <a:ext cx="12192000" cy="2574476"/>
          </a:xfrm>
          <a:prstGeom prst="rect">
            <a:avLst/>
          </a:prstGeom>
        </p:spPr>
      </p:pic>
      <p:sp>
        <p:nvSpPr>
          <p:cNvPr id="10" name="Subtitle 7"/>
          <p:cNvSpPr txBox="1">
            <a:spLocks/>
          </p:cNvSpPr>
          <p:nvPr/>
        </p:nvSpPr>
        <p:spPr>
          <a:xfrm>
            <a:off x="4776319" y="4193318"/>
            <a:ext cx="6958481" cy="217711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Настоящее 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партнерство, где </a:t>
            </a:r>
            <a:r>
              <a:rPr lang="ru-RU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люди вооружившись технологиями и идеями по трансформации, ускоряют изменения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Ускоряем инновации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Ускоряем трансформации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Ускоряем ценность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Ускорение новых возможностей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17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/>
              <a:t>Спасибо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1800" dirty="0" smtClean="0">
                <a:hlinkClick r:id="rId3"/>
              </a:rPr>
              <a:t>alexander.vakulenko@hpe.com</a:t>
            </a:r>
            <a:endParaRPr lang="en-US" sz="1800" dirty="0" smtClean="0"/>
          </a:p>
          <a:p>
            <a:r>
              <a:rPr lang="en-US" sz="1800" dirty="0" smtClean="0"/>
              <a:t>Head of Information Security Group</a:t>
            </a:r>
            <a:r>
              <a:rPr lang="ru-RU" sz="1800" dirty="0" smtClean="0"/>
              <a:t> </a:t>
            </a:r>
            <a:r>
              <a:rPr lang="en-US" sz="1800" dirty="0" smtClean="0"/>
              <a:t>HPE RUSSIA</a:t>
            </a:r>
          </a:p>
          <a:p>
            <a:r>
              <a:rPr lang="en-US" sz="1800" dirty="0" smtClean="0"/>
              <a:t>Ph.D., CISSP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9051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5619405"/>
            <a:ext cx="8656320" cy="1238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dirty="0"/>
              <a:t>Программа</a:t>
            </a:r>
            <a:endParaRPr lang="en-US" sz="1800" dirty="0" smtClean="0"/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gray">
          <a:xfrm>
            <a:off x="638959" y="1557855"/>
            <a:ext cx="8826775" cy="26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285750" indent="-285750" defTabSz="430213" eaLnBrk="0" hangingPunct="0"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1pPr>
            <a:lvl2pPr marL="742950" indent="-285750" defTabSz="430213" eaLnBrk="0" hangingPunct="0"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2pPr>
            <a:lvl3pPr marL="1143000" indent="-228600" defTabSz="430213" eaLnBrk="0" hangingPunct="0"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3pPr>
            <a:lvl4pPr marL="1600200" indent="-228600" defTabSz="430213" eaLnBrk="0" hangingPunct="0"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4pPr>
            <a:lvl5pPr marL="2057400" indent="-228600" defTabSz="430213" eaLnBrk="0" hangingPunct="0"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5pPr>
            <a:lvl6pPr marL="25146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6pPr>
            <a:lvl7pPr marL="29718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7pPr>
            <a:lvl8pPr marL="34290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8pPr>
            <a:lvl9pPr marL="3886200" indent="-228600" defTabSz="430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 Simplified" panose="020B0604020204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rgbClr val="000000"/>
                </a:solidFill>
                <a:latin typeface="+mj-lt"/>
              </a:rPr>
              <a:t>История в России</a:t>
            </a:r>
            <a:r>
              <a:rPr lang="en-US" sz="2400" dirty="0" smtClean="0">
                <a:latin typeface="+mj-lt"/>
              </a:rPr>
              <a:t> </a:t>
            </a:r>
            <a:endParaRPr lang="en-GB" sz="2400" dirty="0">
              <a:solidFill>
                <a:srgbClr val="000000"/>
              </a:solidFill>
              <a:latin typeface="+mj-lt"/>
            </a:endParaRPr>
          </a:p>
          <a:p>
            <a:pPr eaLnBrk="1" hangingPunct="1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Четыре области трансформации</a:t>
            </a:r>
          </a:p>
          <a:p>
            <a:pPr eaLnBrk="1" hangingPunct="1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Наш подход </a:t>
            </a:r>
            <a:r>
              <a:rPr lang="ru-RU" sz="2400" dirty="0">
                <a:latin typeface="+mj-lt"/>
              </a:rPr>
              <a:t>к защите организации (предприятия)</a:t>
            </a:r>
          </a:p>
          <a:p>
            <a:pPr eaLnBrk="1" hangingPunct="1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400" dirty="0">
                <a:latin typeface="+mj-lt"/>
              </a:rPr>
              <a:t>Три ключевых принципа </a:t>
            </a:r>
            <a:r>
              <a:rPr lang="en-US" sz="2400" dirty="0">
                <a:latin typeface="+mj-lt"/>
              </a:rPr>
              <a:t>HPE </a:t>
            </a:r>
            <a:r>
              <a:rPr lang="en-US" sz="2400" dirty="0" smtClean="0">
                <a:latin typeface="+mj-lt"/>
              </a:rPr>
              <a:t>Security</a:t>
            </a:r>
            <a:endParaRPr lang="ru-RU" sz="2400" dirty="0" smtClean="0">
              <a:latin typeface="+mj-lt"/>
            </a:endParaRPr>
          </a:p>
          <a:p>
            <a:pPr eaLnBrk="1" hangingPunct="1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Практические рекомендации</a:t>
            </a:r>
          </a:p>
          <a:p>
            <a:pPr eaLnBrk="1" hangingPunct="1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j-lt"/>
              </a:rPr>
              <a:t>Вопросы </a:t>
            </a:r>
            <a:r>
              <a:rPr lang="ru-RU" sz="2400" dirty="0">
                <a:latin typeface="+mj-lt"/>
              </a:rPr>
              <a:t>и ответы</a:t>
            </a:r>
            <a:endParaRPr lang="en-GB" sz="2400" dirty="0">
              <a:latin typeface="+mj-lt"/>
            </a:endParaRPr>
          </a:p>
        </p:txBody>
      </p:sp>
      <p:sp>
        <p:nvSpPr>
          <p:cNvPr id="7" name="Round Diagonal Corner Rectangle 6"/>
          <p:cNvSpPr>
            <a:spLocks noChangeAspect="1"/>
          </p:cNvSpPr>
          <p:nvPr/>
        </p:nvSpPr>
        <p:spPr>
          <a:xfrm rot="10800000" flipV="1">
            <a:off x="478357" y="1429791"/>
            <a:ext cx="8529356" cy="2989809"/>
          </a:xfrm>
          <a:prstGeom prst="round2DiagRect">
            <a:avLst/>
          </a:prstGeom>
          <a:noFill/>
          <a:ln w="88900">
            <a:solidFill>
              <a:srgbClr val="00B38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62532" tIns="81265" rIns="162532" bIns="81265" anchor="ctr"/>
          <a:lstStyle/>
          <a:p>
            <a:pPr algn="ctr"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1631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164718"/>
            <a:ext cx="3257551" cy="3139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 в России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9388" y="1125687"/>
            <a:ext cx="10969784" cy="457199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1959 </a:t>
            </a:r>
            <a:r>
              <a:rPr lang="ru-RU" dirty="0"/>
              <a:t>– первый визит </a:t>
            </a:r>
            <a:r>
              <a:rPr lang="ru-RU" dirty="0" smtClean="0"/>
              <a:t>Д. </a:t>
            </a:r>
            <a:r>
              <a:rPr lang="ru-RU" dirty="0"/>
              <a:t>Паккарда в СССР </a:t>
            </a:r>
          </a:p>
          <a:p>
            <a:pPr marL="0" indent="0">
              <a:buNone/>
            </a:pPr>
            <a:r>
              <a:rPr lang="ru-RU" dirty="0"/>
              <a:t>1964 – первый визит </a:t>
            </a:r>
            <a:r>
              <a:rPr lang="ru-RU" dirty="0" smtClean="0"/>
              <a:t>Б. </a:t>
            </a:r>
            <a:r>
              <a:rPr lang="ru-RU" dirty="0" err="1"/>
              <a:t>Хьюлетта</a:t>
            </a:r>
            <a:r>
              <a:rPr lang="ru-RU" dirty="0"/>
              <a:t> в СССР </a:t>
            </a:r>
          </a:p>
          <a:p>
            <a:pPr marL="0" indent="0">
              <a:buNone/>
            </a:pPr>
            <a:r>
              <a:rPr lang="ru-RU" dirty="0"/>
              <a:t>1969 – HP начинает активную деятельность в СССР</a:t>
            </a:r>
          </a:p>
          <a:p>
            <a:pPr marL="0" indent="0">
              <a:buNone/>
            </a:pPr>
            <a:r>
              <a:rPr lang="ru-RU" dirty="0"/>
              <a:t>1969-2014</a:t>
            </a:r>
          </a:p>
          <a:p>
            <a:pPr marL="228600" lvl="1" indent="0">
              <a:buNone/>
            </a:pPr>
            <a:r>
              <a:rPr lang="ru-RU" dirty="0"/>
              <a:t>IT компания </a:t>
            </a:r>
            <a:r>
              <a:rPr lang="ru-RU" dirty="0" smtClean="0"/>
              <a:t>№1 </a:t>
            </a:r>
            <a:r>
              <a:rPr lang="ru-RU" dirty="0"/>
              <a:t>в России</a:t>
            </a:r>
          </a:p>
          <a:p>
            <a:pPr marL="228600" lvl="1" indent="0">
              <a:buNone/>
            </a:pPr>
            <a:r>
              <a:rPr lang="ru-RU" dirty="0"/>
              <a:t>Количество сотрудников 1000+ </a:t>
            </a:r>
          </a:p>
          <a:p>
            <a:pPr marL="228600" lvl="1" indent="0">
              <a:buNone/>
            </a:pPr>
            <a:r>
              <a:rPr lang="ru-RU" dirty="0"/>
              <a:t>8 представительств на территории России</a:t>
            </a:r>
          </a:p>
          <a:p>
            <a:pPr marL="228600" lvl="1" indent="0">
              <a:buNone/>
            </a:pPr>
            <a:r>
              <a:rPr lang="ru-RU" dirty="0"/>
              <a:t>Партнерская сеть 2500</a:t>
            </a:r>
            <a:r>
              <a:rPr lang="ru-RU" dirty="0" smtClean="0"/>
              <a:t>+</a:t>
            </a:r>
          </a:p>
          <a:p>
            <a:pPr marL="0" indent="0">
              <a:buNone/>
            </a:pPr>
            <a:r>
              <a:rPr lang="ru-RU" dirty="0" smtClean="0"/>
              <a:t>2015 – разделение </a:t>
            </a:r>
            <a:r>
              <a:rPr lang="en-US" dirty="0" smtClean="0"/>
              <a:t>HP </a:t>
            </a:r>
            <a:r>
              <a:rPr lang="ru-RU" dirty="0" smtClean="0"/>
              <a:t>на </a:t>
            </a:r>
            <a:r>
              <a:rPr lang="en-US" dirty="0" smtClean="0"/>
              <a:t>Hewlett Packard Enterprise </a:t>
            </a:r>
            <a:r>
              <a:rPr lang="ru-RU" dirty="0" smtClean="0"/>
              <a:t>и </a:t>
            </a:r>
            <a:r>
              <a:rPr lang="en-US" dirty="0" smtClean="0"/>
              <a:t>HP Inc</a:t>
            </a:r>
            <a:r>
              <a:rPr lang="en-US" dirty="0"/>
              <a:t>.</a:t>
            </a:r>
            <a:endParaRPr lang="ru-RU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3628" y="4800600"/>
            <a:ext cx="11015544" cy="1057288"/>
            <a:chOff x="457200" y="5038711"/>
            <a:chExt cx="11015544" cy="1057288"/>
          </a:xfrm>
        </p:grpSpPr>
        <p:sp>
          <p:nvSpPr>
            <p:cNvPr id="11" name="Rectangle 10"/>
            <p:cNvSpPr/>
            <p:nvPr/>
          </p:nvSpPr>
          <p:spPr>
            <a:xfrm flipH="1">
              <a:off x="457200" y="5043879"/>
              <a:ext cx="11015544" cy="105212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2" defTabSz="685800">
                <a:defRPr/>
              </a:pPr>
              <a:r>
                <a:rPr lang="ru-RU" sz="1600" b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Ключевые </a:t>
              </a:r>
              <a:br>
                <a:rPr lang="ru-RU" sz="1600" b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рынки</a:t>
              </a:r>
              <a:endParaRPr lang="en-US" sz="1600" b="1" kern="0" baseline="30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354412" y="5739111"/>
              <a:ext cx="786138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573603">
                <a:spcAft>
                  <a:spcPts val="533"/>
                </a:spcAft>
                <a:buSzPct val="100000"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Servers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137692" y="5739111"/>
              <a:ext cx="114314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573603">
                <a:spcAft>
                  <a:spcPts val="533"/>
                </a:spcAft>
                <a:buSzPct val="100000"/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Networking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62585" y="5739111"/>
              <a:ext cx="98269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573603">
                <a:spcAft>
                  <a:spcPts val="533"/>
                </a:spcAft>
                <a:buSzPct val="100000"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Software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482205" y="5739111"/>
              <a:ext cx="838725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573603">
                <a:spcAft>
                  <a:spcPts val="533"/>
                </a:spcAft>
                <a:buSzPct val="100000"/>
              </a:pP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Storage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622487" y="5739111"/>
              <a:ext cx="1011104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573603">
                <a:spcAft>
                  <a:spcPts val="533"/>
                </a:spcAft>
                <a:buSzPct val="100000"/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Services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86933" y="5739111"/>
              <a:ext cx="809104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573603">
                <a:spcAft>
                  <a:spcPts val="533"/>
                </a:spcAft>
                <a:buSzPct val="100000"/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Cloud 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975244" y="5637299"/>
              <a:ext cx="1228295" cy="39395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 defTabSz="573603">
                <a:lnSpc>
                  <a:spcPct val="80000"/>
                </a:lnSpc>
                <a:spcAft>
                  <a:spcPts val="533"/>
                </a:spcAft>
                <a:buSzPct val="100000"/>
              </a:pPr>
              <a:r>
                <a:rPr lang="en-US" sz="16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Converged </a:t>
              </a: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60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Systems</a:t>
              </a:r>
              <a:endParaRPr lang="en-US" sz="1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562371" y="5249087"/>
              <a:ext cx="341313" cy="341313"/>
              <a:chOff x="4648200" y="1143000"/>
              <a:chExt cx="341313" cy="341313"/>
            </a:xfrm>
          </p:grpSpPr>
          <p:sp>
            <p:nvSpPr>
              <p:cNvPr id="20" name="Rectangle 19"/>
              <p:cNvSpPr>
                <a:spLocks noChangeArrowheads="1"/>
              </p:cNvSpPr>
              <p:nvPr/>
            </p:nvSpPr>
            <p:spPr bwMode="auto">
              <a:xfrm>
                <a:off x="4741863" y="1406525"/>
                <a:ext cx="31750" cy="301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Rectangle 20"/>
              <p:cNvSpPr>
                <a:spLocks noChangeArrowheads="1"/>
              </p:cNvSpPr>
              <p:nvPr/>
            </p:nvSpPr>
            <p:spPr bwMode="auto">
              <a:xfrm>
                <a:off x="4911725" y="1406525"/>
                <a:ext cx="31750" cy="30163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Rectangle 21"/>
              <p:cNvSpPr>
                <a:spLocks noChangeArrowheads="1"/>
              </p:cNvSpPr>
              <p:nvPr/>
            </p:nvSpPr>
            <p:spPr bwMode="auto">
              <a:xfrm>
                <a:off x="4648200" y="1143000"/>
                <a:ext cx="171450" cy="341313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4695825" y="1204913"/>
                <a:ext cx="77788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4695825" y="1266825"/>
                <a:ext cx="77788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>
                <a:off x="4695825" y="1328738"/>
                <a:ext cx="77788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4819650" y="1143000"/>
                <a:ext cx="169863" cy="341313"/>
              </a:xfrm>
              <a:prstGeom prst="rect">
                <a:avLst/>
              </a:prstGeom>
              <a:noFill/>
              <a:ln w="19050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Line 29"/>
              <p:cNvSpPr>
                <a:spLocks noChangeShapeType="1"/>
              </p:cNvSpPr>
              <p:nvPr/>
            </p:nvSpPr>
            <p:spPr bwMode="auto">
              <a:xfrm>
                <a:off x="4865688" y="1204913"/>
                <a:ext cx="77788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Line 30"/>
              <p:cNvSpPr>
                <a:spLocks noChangeShapeType="1"/>
              </p:cNvSpPr>
              <p:nvPr/>
            </p:nvSpPr>
            <p:spPr bwMode="auto">
              <a:xfrm>
                <a:off x="4865688" y="1266825"/>
                <a:ext cx="77788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Line 31"/>
              <p:cNvSpPr>
                <a:spLocks noChangeShapeType="1"/>
              </p:cNvSpPr>
              <p:nvPr/>
            </p:nvSpPr>
            <p:spPr bwMode="auto">
              <a:xfrm>
                <a:off x="4865688" y="1328738"/>
                <a:ext cx="77788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chemeClr val="bg1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6226231" y="5262385"/>
              <a:ext cx="343902" cy="314717"/>
              <a:chOff x="2895600" y="34159"/>
              <a:chExt cx="692151" cy="633413"/>
            </a:xfrm>
          </p:grpSpPr>
          <p:sp>
            <p:nvSpPr>
              <p:cNvPr id="31" name="Freeform 26"/>
              <p:cNvSpPr>
                <a:spLocks/>
              </p:cNvSpPr>
              <p:nvPr/>
            </p:nvSpPr>
            <p:spPr bwMode="auto">
              <a:xfrm>
                <a:off x="3084513" y="34159"/>
                <a:ext cx="503238" cy="473075"/>
              </a:xfrm>
              <a:custGeom>
                <a:avLst/>
                <a:gdLst>
                  <a:gd name="T0" fmla="*/ 0 w 317"/>
                  <a:gd name="T1" fmla="*/ 99 h 298"/>
                  <a:gd name="T2" fmla="*/ 0 w 317"/>
                  <a:gd name="T3" fmla="*/ 78 h 298"/>
                  <a:gd name="T4" fmla="*/ 0 w 317"/>
                  <a:gd name="T5" fmla="*/ 78 h 298"/>
                  <a:gd name="T6" fmla="*/ 2 w 317"/>
                  <a:gd name="T7" fmla="*/ 63 h 298"/>
                  <a:gd name="T8" fmla="*/ 7 w 317"/>
                  <a:gd name="T9" fmla="*/ 48 h 298"/>
                  <a:gd name="T10" fmla="*/ 14 w 317"/>
                  <a:gd name="T11" fmla="*/ 34 h 298"/>
                  <a:gd name="T12" fmla="*/ 24 w 317"/>
                  <a:gd name="T13" fmla="*/ 24 h 298"/>
                  <a:gd name="T14" fmla="*/ 34 w 317"/>
                  <a:gd name="T15" fmla="*/ 14 h 298"/>
                  <a:gd name="T16" fmla="*/ 48 w 317"/>
                  <a:gd name="T17" fmla="*/ 7 h 298"/>
                  <a:gd name="T18" fmla="*/ 63 w 317"/>
                  <a:gd name="T19" fmla="*/ 2 h 298"/>
                  <a:gd name="T20" fmla="*/ 78 w 317"/>
                  <a:gd name="T21" fmla="*/ 0 h 298"/>
                  <a:gd name="T22" fmla="*/ 138 w 317"/>
                  <a:gd name="T23" fmla="*/ 0 h 298"/>
                  <a:gd name="T24" fmla="*/ 138 w 317"/>
                  <a:gd name="T25" fmla="*/ 0 h 298"/>
                  <a:gd name="T26" fmla="*/ 155 w 317"/>
                  <a:gd name="T27" fmla="*/ 2 h 298"/>
                  <a:gd name="T28" fmla="*/ 170 w 317"/>
                  <a:gd name="T29" fmla="*/ 7 h 298"/>
                  <a:gd name="T30" fmla="*/ 182 w 317"/>
                  <a:gd name="T31" fmla="*/ 14 h 298"/>
                  <a:gd name="T32" fmla="*/ 194 w 317"/>
                  <a:gd name="T33" fmla="*/ 24 h 298"/>
                  <a:gd name="T34" fmla="*/ 205 w 317"/>
                  <a:gd name="T35" fmla="*/ 34 h 298"/>
                  <a:gd name="T36" fmla="*/ 211 w 317"/>
                  <a:gd name="T37" fmla="*/ 48 h 298"/>
                  <a:gd name="T38" fmla="*/ 216 w 317"/>
                  <a:gd name="T39" fmla="*/ 63 h 298"/>
                  <a:gd name="T40" fmla="*/ 218 w 317"/>
                  <a:gd name="T41" fmla="*/ 78 h 298"/>
                  <a:gd name="T42" fmla="*/ 218 w 317"/>
                  <a:gd name="T43" fmla="*/ 99 h 298"/>
                  <a:gd name="T44" fmla="*/ 218 w 317"/>
                  <a:gd name="T45" fmla="*/ 99 h 298"/>
                  <a:gd name="T46" fmla="*/ 228 w 317"/>
                  <a:gd name="T47" fmla="*/ 99 h 298"/>
                  <a:gd name="T48" fmla="*/ 239 w 317"/>
                  <a:gd name="T49" fmla="*/ 100 h 298"/>
                  <a:gd name="T50" fmla="*/ 257 w 317"/>
                  <a:gd name="T51" fmla="*/ 107 h 298"/>
                  <a:gd name="T52" fmla="*/ 274 w 317"/>
                  <a:gd name="T53" fmla="*/ 116 h 298"/>
                  <a:gd name="T54" fmla="*/ 288 w 317"/>
                  <a:gd name="T55" fmla="*/ 128 h 298"/>
                  <a:gd name="T56" fmla="*/ 300 w 317"/>
                  <a:gd name="T57" fmla="*/ 143 h 298"/>
                  <a:gd name="T58" fmla="*/ 310 w 317"/>
                  <a:gd name="T59" fmla="*/ 160 h 298"/>
                  <a:gd name="T60" fmla="*/ 315 w 317"/>
                  <a:gd name="T61" fmla="*/ 179 h 298"/>
                  <a:gd name="T62" fmla="*/ 317 w 317"/>
                  <a:gd name="T63" fmla="*/ 187 h 298"/>
                  <a:gd name="T64" fmla="*/ 317 w 317"/>
                  <a:gd name="T65" fmla="*/ 198 h 298"/>
                  <a:gd name="T66" fmla="*/ 317 w 317"/>
                  <a:gd name="T67" fmla="*/ 198 h 298"/>
                  <a:gd name="T68" fmla="*/ 317 w 317"/>
                  <a:gd name="T69" fmla="*/ 208 h 298"/>
                  <a:gd name="T70" fmla="*/ 315 w 317"/>
                  <a:gd name="T71" fmla="*/ 218 h 298"/>
                  <a:gd name="T72" fmla="*/ 310 w 317"/>
                  <a:gd name="T73" fmla="*/ 237 h 298"/>
                  <a:gd name="T74" fmla="*/ 300 w 317"/>
                  <a:gd name="T75" fmla="*/ 254 h 298"/>
                  <a:gd name="T76" fmla="*/ 288 w 317"/>
                  <a:gd name="T77" fmla="*/ 267 h 298"/>
                  <a:gd name="T78" fmla="*/ 273 w 317"/>
                  <a:gd name="T79" fmla="*/ 281 h 298"/>
                  <a:gd name="T80" fmla="*/ 256 w 317"/>
                  <a:gd name="T81" fmla="*/ 290 h 298"/>
                  <a:gd name="T82" fmla="*/ 239 w 317"/>
                  <a:gd name="T83" fmla="*/ 295 h 298"/>
                  <a:gd name="T84" fmla="*/ 228 w 317"/>
                  <a:gd name="T85" fmla="*/ 296 h 298"/>
                  <a:gd name="T86" fmla="*/ 218 w 317"/>
                  <a:gd name="T87" fmla="*/ 298 h 298"/>
                  <a:gd name="T88" fmla="*/ 85 w 317"/>
                  <a:gd name="T89" fmla="*/ 298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17" h="298">
                    <a:moveTo>
                      <a:pt x="0" y="99"/>
                    </a:moveTo>
                    <a:lnTo>
                      <a:pt x="0" y="78"/>
                    </a:lnTo>
                    <a:lnTo>
                      <a:pt x="0" y="78"/>
                    </a:lnTo>
                    <a:lnTo>
                      <a:pt x="2" y="63"/>
                    </a:lnTo>
                    <a:lnTo>
                      <a:pt x="7" y="48"/>
                    </a:lnTo>
                    <a:lnTo>
                      <a:pt x="14" y="34"/>
                    </a:lnTo>
                    <a:lnTo>
                      <a:pt x="24" y="24"/>
                    </a:lnTo>
                    <a:lnTo>
                      <a:pt x="34" y="14"/>
                    </a:lnTo>
                    <a:lnTo>
                      <a:pt x="48" y="7"/>
                    </a:lnTo>
                    <a:lnTo>
                      <a:pt x="63" y="2"/>
                    </a:lnTo>
                    <a:lnTo>
                      <a:pt x="7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55" y="2"/>
                    </a:lnTo>
                    <a:lnTo>
                      <a:pt x="170" y="7"/>
                    </a:lnTo>
                    <a:lnTo>
                      <a:pt x="182" y="14"/>
                    </a:lnTo>
                    <a:lnTo>
                      <a:pt x="194" y="24"/>
                    </a:lnTo>
                    <a:lnTo>
                      <a:pt x="205" y="34"/>
                    </a:lnTo>
                    <a:lnTo>
                      <a:pt x="211" y="48"/>
                    </a:lnTo>
                    <a:lnTo>
                      <a:pt x="216" y="63"/>
                    </a:lnTo>
                    <a:lnTo>
                      <a:pt x="218" y="78"/>
                    </a:lnTo>
                    <a:lnTo>
                      <a:pt x="218" y="99"/>
                    </a:lnTo>
                    <a:lnTo>
                      <a:pt x="218" y="99"/>
                    </a:lnTo>
                    <a:lnTo>
                      <a:pt x="228" y="99"/>
                    </a:lnTo>
                    <a:lnTo>
                      <a:pt x="239" y="100"/>
                    </a:lnTo>
                    <a:lnTo>
                      <a:pt x="257" y="107"/>
                    </a:lnTo>
                    <a:lnTo>
                      <a:pt x="274" y="116"/>
                    </a:lnTo>
                    <a:lnTo>
                      <a:pt x="288" y="128"/>
                    </a:lnTo>
                    <a:lnTo>
                      <a:pt x="300" y="143"/>
                    </a:lnTo>
                    <a:lnTo>
                      <a:pt x="310" y="160"/>
                    </a:lnTo>
                    <a:lnTo>
                      <a:pt x="315" y="179"/>
                    </a:lnTo>
                    <a:lnTo>
                      <a:pt x="317" y="187"/>
                    </a:lnTo>
                    <a:lnTo>
                      <a:pt x="317" y="198"/>
                    </a:lnTo>
                    <a:lnTo>
                      <a:pt x="317" y="198"/>
                    </a:lnTo>
                    <a:lnTo>
                      <a:pt x="317" y="208"/>
                    </a:lnTo>
                    <a:lnTo>
                      <a:pt x="315" y="218"/>
                    </a:lnTo>
                    <a:lnTo>
                      <a:pt x="310" y="237"/>
                    </a:lnTo>
                    <a:lnTo>
                      <a:pt x="300" y="254"/>
                    </a:lnTo>
                    <a:lnTo>
                      <a:pt x="288" y="267"/>
                    </a:lnTo>
                    <a:lnTo>
                      <a:pt x="273" y="281"/>
                    </a:lnTo>
                    <a:lnTo>
                      <a:pt x="256" y="290"/>
                    </a:lnTo>
                    <a:lnTo>
                      <a:pt x="239" y="295"/>
                    </a:lnTo>
                    <a:lnTo>
                      <a:pt x="228" y="296"/>
                    </a:lnTo>
                    <a:lnTo>
                      <a:pt x="218" y="298"/>
                    </a:lnTo>
                    <a:lnTo>
                      <a:pt x="85" y="298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" name="Freeform 27"/>
              <p:cNvSpPr>
                <a:spLocks/>
              </p:cNvSpPr>
              <p:nvPr/>
            </p:nvSpPr>
            <p:spPr bwMode="auto">
              <a:xfrm>
                <a:off x="2895600" y="191322"/>
                <a:ext cx="503238" cy="476250"/>
              </a:xfrm>
              <a:custGeom>
                <a:avLst/>
                <a:gdLst>
                  <a:gd name="T0" fmla="*/ 230 w 317"/>
                  <a:gd name="T1" fmla="*/ 0 h 300"/>
                  <a:gd name="T2" fmla="*/ 100 w 317"/>
                  <a:gd name="T3" fmla="*/ 0 h 300"/>
                  <a:gd name="T4" fmla="*/ 100 w 317"/>
                  <a:gd name="T5" fmla="*/ 0 h 300"/>
                  <a:gd name="T6" fmla="*/ 90 w 317"/>
                  <a:gd name="T7" fmla="*/ 0 h 300"/>
                  <a:gd name="T8" fmla="*/ 80 w 317"/>
                  <a:gd name="T9" fmla="*/ 1 h 300"/>
                  <a:gd name="T10" fmla="*/ 61 w 317"/>
                  <a:gd name="T11" fmla="*/ 8 h 300"/>
                  <a:gd name="T12" fmla="*/ 44 w 317"/>
                  <a:gd name="T13" fmla="*/ 17 h 300"/>
                  <a:gd name="T14" fmla="*/ 29 w 317"/>
                  <a:gd name="T15" fmla="*/ 29 h 300"/>
                  <a:gd name="T16" fmla="*/ 17 w 317"/>
                  <a:gd name="T17" fmla="*/ 44 h 300"/>
                  <a:gd name="T18" fmla="*/ 8 w 317"/>
                  <a:gd name="T19" fmla="*/ 61 h 300"/>
                  <a:gd name="T20" fmla="*/ 2 w 317"/>
                  <a:gd name="T21" fmla="*/ 80 h 300"/>
                  <a:gd name="T22" fmla="*/ 0 w 317"/>
                  <a:gd name="T23" fmla="*/ 88 h 300"/>
                  <a:gd name="T24" fmla="*/ 0 w 317"/>
                  <a:gd name="T25" fmla="*/ 99 h 300"/>
                  <a:gd name="T26" fmla="*/ 0 w 317"/>
                  <a:gd name="T27" fmla="*/ 99 h 300"/>
                  <a:gd name="T28" fmla="*/ 0 w 317"/>
                  <a:gd name="T29" fmla="*/ 109 h 300"/>
                  <a:gd name="T30" fmla="*/ 2 w 317"/>
                  <a:gd name="T31" fmla="*/ 119 h 300"/>
                  <a:gd name="T32" fmla="*/ 8 w 317"/>
                  <a:gd name="T33" fmla="*/ 138 h 300"/>
                  <a:gd name="T34" fmla="*/ 17 w 317"/>
                  <a:gd name="T35" fmla="*/ 155 h 300"/>
                  <a:gd name="T36" fmla="*/ 29 w 317"/>
                  <a:gd name="T37" fmla="*/ 170 h 300"/>
                  <a:gd name="T38" fmla="*/ 44 w 317"/>
                  <a:gd name="T39" fmla="*/ 182 h 300"/>
                  <a:gd name="T40" fmla="*/ 61 w 317"/>
                  <a:gd name="T41" fmla="*/ 191 h 300"/>
                  <a:gd name="T42" fmla="*/ 80 w 317"/>
                  <a:gd name="T43" fmla="*/ 196 h 300"/>
                  <a:gd name="T44" fmla="*/ 99 w 317"/>
                  <a:gd name="T45" fmla="*/ 199 h 300"/>
                  <a:gd name="T46" fmla="*/ 99 w 317"/>
                  <a:gd name="T47" fmla="*/ 220 h 300"/>
                  <a:gd name="T48" fmla="*/ 99 w 317"/>
                  <a:gd name="T49" fmla="*/ 220 h 300"/>
                  <a:gd name="T50" fmla="*/ 100 w 317"/>
                  <a:gd name="T51" fmla="*/ 237 h 300"/>
                  <a:gd name="T52" fmla="*/ 105 w 317"/>
                  <a:gd name="T53" fmla="*/ 250 h 300"/>
                  <a:gd name="T54" fmla="*/ 112 w 317"/>
                  <a:gd name="T55" fmla="*/ 264 h 300"/>
                  <a:gd name="T56" fmla="*/ 122 w 317"/>
                  <a:gd name="T57" fmla="*/ 276 h 300"/>
                  <a:gd name="T58" fmla="*/ 134 w 317"/>
                  <a:gd name="T59" fmla="*/ 286 h 300"/>
                  <a:gd name="T60" fmla="*/ 148 w 317"/>
                  <a:gd name="T61" fmla="*/ 293 h 300"/>
                  <a:gd name="T62" fmla="*/ 162 w 317"/>
                  <a:gd name="T63" fmla="*/ 298 h 300"/>
                  <a:gd name="T64" fmla="*/ 179 w 317"/>
                  <a:gd name="T65" fmla="*/ 300 h 300"/>
                  <a:gd name="T66" fmla="*/ 238 w 317"/>
                  <a:gd name="T67" fmla="*/ 300 h 300"/>
                  <a:gd name="T68" fmla="*/ 238 w 317"/>
                  <a:gd name="T69" fmla="*/ 300 h 300"/>
                  <a:gd name="T70" fmla="*/ 254 w 317"/>
                  <a:gd name="T71" fmla="*/ 298 h 300"/>
                  <a:gd name="T72" fmla="*/ 269 w 317"/>
                  <a:gd name="T73" fmla="*/ 293 h 300"/>
                  <a:gd name="T74" fmla="*/ 283 w 317"/>
                  <a:gd name="T75" fmla="*/ 286 h 300"/>
                  <a:gd name="T76" fmla="*/ 295 w 317"/>
                  <a:gd name="T77" fmla="*/ 276 h 300"/>
                  <a:gd name="T78" fmla="*/ 303 w 317"/>
                  <a:gd name="T79" fmla="*/ 264 h 300"/>
                  <a:gd name="T80" fmla="*/ 312 w 317"/>
                  <a:gd name="T81" fmla="*/ 250 h 300"/>
                  <a:gd name="T82" fmla="*/ 315 w 317"/>
                  <a:gd name="T83" fmla="*/ 237 h 300"/>
                  <a:gd name="T84" fmla="*/ 317 w 317"/>
                  <a:gd name="T85" fmla="*/ 220 h 300"/>
                  <a:gd name="T86" fmla="*/ 317 w 317"/>
                  <a:gd name="T87" fmla="*/ 218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17" h="300">
                    <a:moveTo>
                      <a:pt x="230" y="0"/>
                    </a:moveTo>
                    <a:lnTo>
                      <a:pt x="100" y="0"/>
                    </a:lnTo>
                    <a:lnTo>
                      <a:pt x="100" y="0"/>
                    </a:lnTo>
                    <a:lnTo>
                      <a:pt x="90" y="0"/>
                    </a:lnTo>
                    <a:lnTo>
                      <a:pt x="80" y="1"/>
                    </a:lnTo>
                    <a:lnTo>
                      <a:pt x="61" y="8"/>
                    </a:lnTo>
                    <a:lnTo>
                      <a:pt x="44" y="17"/>
                    </a:lnTo>
                    <a:lnTo>
                      <a:pt x="29" y="29"/>
                    </a:lnTo>
                    <a:lnTo>
                      <a:pt x="17" y="44"/>
                    </a:lnTo>
                    <a:lnTo>
                      <a:pt x="8" y="61"/>
                    </a:lnTo>
                    <a:lnTo>
                      <a:pt x="2" y="80"/>
                    </a:lnTo>
                    <a:lnTo>
                      <a:pt x="0" y="88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9"/>
                    </a:lnTo>
                    <a:lnTo>
                      <a:pt x="2" y="119"/>
                    </a:lnTo>
                    <a:lnTo>
                      <a:pt x="8" y="138"/>
                    </a:lnTo>
                    <a:lnTo>
                      <a:pt x="17" y="155"/>
                    </a:lnTo>
                    <a:lnTo>
                      <a:pt x="29" y="170"/>
                    </a:lnTo>
                    <a:lnTo>
                      <a:pt x="44" y="182"/>
                    </a:lnTo>
                    <a:lnTo>
                      <a:pt x="61" y="191"/>
                    </a:lnTo>
                    <a:lnTo>
                      <a:pt x="80" y="196"/>
                    </a:lnTo>
                    <a:lnTo>
                      <a:pt x="99" y="199"/>
                    </a:lnTo>
                    <a:lnTo>
                      <a:pt x="99" y="220"/>
                    </a:lnTo>
                    <a:lnTo>
                      <a:pt x="99" y="220"/>
                    </a:lnTo>
                    <a:lnTo>
                      <a:pt x="100" y="237"/>
                    </a:lnTo>
                    <a:lnTo>
                      <a:pt x="105" y="250"/>
                    </a:lnTo>
                    <a:lnTo>
                      <a:pt x="112" y="264"/>
                    </a:lnTo>
                    <a:lnTo>
                      <a:pt x="122" y="276"/>
                    </a:lnTo>
                    <a:lnTo>
                      <a:pt x="134" y="286"/>
                    </a:lnTo>
                    <a:lnTo>
                      <a:pt x="148" y="293"/>
                    </a:lnTo>
                    <a:lnTo>
                      <a:pt x="162" y="298"/>
                    </a:lnTo>
                    <a:lnTo>
                      <a:pt x="179" y="300"/>
                    </a:lnTo>
                    <a:lnTo>
                      <a:pt x="238" y="300"/>
                    </a:lnTo>
                    <a:lnTo>
                      <a:pt x="238" y="300"/>
                    </a:lnTo>
                    <a:lnTo>
                      <a:pt x="254" y="298"/>
                    </a:lnTo>
                    <a:lnTo>
                      <a:pt x="269" y="293"/>
                    </a:lnTo>
                    <a:lnTo>
                      <a:pt x="283" y="286"/>
                    </a:lnTo>
                    <a:lnTo>
                      <a:pt x="295" y="276"/>
                    </a:lnTo>
                    <a:lnTo>
                      <a:pt x="303" y="264"/>
                    </a:lnTo>
                    <a:lnTo>
                      <a:pt x="312" y="250"/>
                    </a:lnTo>
                    <a:lnTo>
                      <a:pt x="315" y="237"/>
                    </a:lnTo>
                    <a:lnTo>
                      <a:pt x="317" y="220"/>
                    </a:lnTo>
                    <a:lnTo>
                      <a:pt x="317" y="218"/>
                    </a:lnTo>
                  </a:path>
                </a:pathLst>
              </a:custGeom>
              <a:noFill/>
              <a:ln w="28575">
                <a:solidFill>
                  <a:schemeClr val="bg1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5259" y="5038711"/>
              <a:ext cx="762066" cy="76206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5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43892" y="5068564"/>
              <a:ext cx="702361" cy="70236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92761" y="5221691"/>
              <a:ext cx="396106" cy="396106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86804" y="5212847"/>
              <a:ext cx="341602" cy="341602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46287" y="5208543"/>
              <a:ext cx="452565" cy="4525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842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971800" y="228600"/>
            <a:ext cx="5791200" cy="5638800"/>
            <a:chOff x="3181461" y="727786"/>
            <a:chExt cx="5589286" cy="5399320"/>
          </a:xfrm>
        </p:grpSpPr>
        <p:sp>
          <p:nvSpPr>
            <p:cNvPr id="29" name="Pie 28"/>
            <p:cNvSpPr/>
            <p:nvPr/>
          </p:nvSpPr>
          <p:spPr bwMode="ltGray">
            <a:xfrm rot="5400000">
              <a:off x="3418076" y="727786"/>
              <a:ext cx="5352671" cy="5352671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8F8F8">
                <a:alpha val="8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1" name="Pie 30"/>
            <p:cNvSpPr/>
            <p:nvPr/>
          </p:nvSpPr>
          <p:spPr bwMode="ltGray">
            <a:xfrm rot="10800000">
              <a:off x="3418076" y="774435"/>
              <a:ext cx="5352671" cy="5352671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8F8F8">
                <a:alpha val="8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3" name="Pie 32"/>
            <p:cNvSpPr/>
            <p:nvPr/>
          </p:nvSpPr>
          <p:spPr bwMode="ltGray">
            <a:xfrm rot="16200000">
              <a:off x="3380753" y="774435"/>
              <a:ext cx="5352671" cy="5352671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8F8F8">
                <a:alpha val="8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 bwMode="ltGray">
            <a:xfrm>
              <a:off x="3374854" y="727786"/>
              <a:ext cx="5352671" cy="5352671"/>
            </a:xfrm>
            <a:prstGeom prst="pie">
              <a:avLst>
                <a:gd name="adj1" fmla="val 10800000"/>
                <a:gd name="adj2" fmla="val 16200000"/>
              </a:avLst>
            </a:prstGeom>
            <a:solidFill>
              <a:srgbClr val="F8F8F8">
                <a:alpha val="89804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81461" y="2255941"/>
              <a:ext cx="2747344" cy="10636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r">
                <a:lnSpc>
                  <a:spcPct val="84000"/>
                </a:lnSpc>
                <a:defRPr/>
              </a:pPr>
              <a:r>
                <a:rPr lang="ru-RU" b="1" dirty="0" smtClean="0">
                  <a:solidFill>
                    <a:prstClr val="black"/>
                  </a:solidFill>
                </a:rPr>
                <a:t>Трансформировать</a:t>
              </a:r>
              <a:r>
                <a:rPr lang="en-US" dirty="0" smtClean="0">
                  <a:solidFill>
                    <a:prstClr val="black"/>
                  </a:solidFill>
                </a:rPr>
                <a:t/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ru-RU" dirty="0" smtClean="0">
                  <a:solidFill>
                    <a:prstClr val="black"/>
                  </a:solidFill>
                </a:rPr>
                <a:t>в </a:t>
              </a:r>
              <a:r>
                <a:rPr lang="ru-RU" dirty="0">
                  <a:solidFill>
                    <a:prstClr val="black"/>
                  </a:solidFill>
                </a:rPr>
                <a:t>гибридную </a:t>
              </a:r>
              <a:r>
                <a:rPr lang="ru-RU" dirty="0" smtClean="0">
                  <a:solidFill>
                    <a:prstClr val="black"/>
                  </a:solidFill>
                </a:rPr>
                <a:t>инфраструктуру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83240" y="3756119"/>
              <a:ext cx="2406692" cy="10636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 algn="r">
                <a:lnSpc>
                  <a:spcPct val="84000"/>
                </a:lnSpc>
                <a:defRPr/>
              </a:pPr>
              <a:r>
                <a:rPr lang="ru-RU" b="1" dirty="0" smtClean="0">
                  <a:solidFill>
                    <a:prstClr val="black"/>
                  </a:solidFill>
                </a:rPr>
                <a:t>Создавать</a:t>
              </a:r>
              <a:r>
                <a:rPr lang="ru-RU" dirty="0" smtClean="0">
                  <a:solidFill>
                    <a:prstClr val="black"/>
                  </a:solidFill>
                </a:rPr>
                <a:t> </a:t>
              </a:r>
              <a:r>
                <a:rPr lang="ru-RU" dirty="0">
                  <a:solidFill>
                    <a:prstClr val="black"/>
                  </a:solidFill>
                </a:rPr>
                <a:t>производительные рабочие </a:t>
              </a:r>
              <a:r>
                <a:rPr lang="ru-RU" dirty="0" smtClean="0">
                  <a:solidFill>
                    <a:prstClr val="black"/>
                  </a:solidFill>
                </a:rPr>
                <a:t>места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90605" y="2254470"/>
              <a:ext cx="2274116" cy="10636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ct val="84000"/>
                </a:lnSpc>
                <a:defRPr/>
              </a:pPr>
              <a:r>
                <a:rPr lang="ru-RU" b="1" dirty="0" smtClean="0">
                  <a:solidFill>
                    <a:prstClr val="black"/>
                  </a:solidFill>
                </a:rPr>
                <a:t>Защищать</a:t>
              </a:r>
              <a:r>
                <a:rPr lang="ru-RU" dirty="0" smtClean="0">
                  <a:solidFill>
                    <a:prstClr val="black"/>
                  </a:solidFill>
                </a:rPr>
                <a:t> </a:t>
              </a:r>
              <a:br>
                <a:rPr lang="ru-RU" dirty="0" smtClean="0">
                  <a:solidFill>
                    <a:prstClr val="black"/>
                  </a:solidFill>
                </a:rPr>
              </a:br>
              <a:r>
                <a:rPr lang="ru-RU" dirty="0" smtClean="0"/>
                <a:t>вашу организацию </a:t>
              </a:r>
              <a:r>
                <a:rPr lang="ru-RU" dirty="0"/>
                <a:t>(</a:t>
              </a:r>
              <a:r>
                <a:rPr lang="ru-RU" dirty="0" smtClean="0"/>
                <a:t>предприятие)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290606" y="3756118"/>
              <a:ext cx="2274116" cy="10636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lvl="0">
                <a:lnSpc>
                  <a:spcPct val="84000"/>
                </a:lnSpc>
                <a:defRPr/>
              </a:pPr>
              <a:r>
                <a:rPr lang="ru-RU" b="1" dirty="0" smtClean="0">
                  <a:solidFill>
                    <a:prstClr val="black"/>
                  </a:solidFill>
                </a:rPr>
                <a:t>Поддерживать</a:t>
              </a:r>
              <a:r>
                <a:rPr lang="en-US" b="1" dirty="0" smtClean="0">
                  <a:solidFill>
                    <a:prstClr val="black"/>
                  </a:solidFill>
                </a:rPr>
                <a:t/>
              </a:r>
              <a:br>
                <a:rPr lang="en-US" b="1" dirty="0" smtClean="0">
                  <a:solidFill>
                    <a:prstClr val="black"/>
                  </a:solidFill>
                </a:rPr>
              </a:br>
              <a:r>
                <a:rPr lang="ru-RU" dirty="0" smtClean="0">
                  <a:solidFill>
                    <a:prstClr val="black"/>
                  </a:solidFill>
                </a:rPr>
                <a:t>управляемую </a:t>
              </a:r>
              <a:r>
                <a:rPr lang="ru-RU" dirty="0">
                  <a:solidFill>
                    <a:prstClr val="black"/>
                  </a:solidFill>
                </a:rPr>
                <a:t>данными </a:t>
              </a:r>
              <a:r>
                <a:rPr lang="ru-RU" dirty="0" smtClean="0">
                  <a:solidFill>
                    <a:prstClr val="black"/>
                  </a:solidFill>
                </a:rPr>
                <a:t>организацию</a:t>
              </a:r>
              <a:endParaRPr lang="ru-RU" dirty="0">
                <a:solidFill>
                  <a:prstClr val="black"/>
                </a:solidFill>
              </a:endParaRPr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9807" y="4864788"/>
              <a:ext cx="628273" cy="73510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24730" y="1424649"/>
              <a:ext cx="649224" cy="486652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56355" y="1333644"/>
              <a:ext cx="671428" cy="649224"/>
            </a:xfrm>
            <a:prstGeom prst="rect">
              <a:avLst/>
            </a:prstGeom>
          </p:spPr>
        </p:pic>
        <p:grpSp>
          <p:nvGrpSpPr>
            <p:cNvPr id="67" name="Group 66"/>
            <p:cNvGrpSpPr/>
            <p:nvPr/>
          </p:nvGrpSpPr>
          <p:grpSpPr>
            <a:xfrm>
              <a:off x="5738325" y="3337094"/>
              <a:ext cx="662473" cy="183809"/>
              <a:chOff x="5738325" y="3337094"/>
              <a:chExt cx="662473" cy="183809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5738325" y="3349689"/>
                <a:ext cx="662473" cy="158621"/>
              </a:xfrm>
              <a:prstGeom prst="rect">
                <a:avLst/>
              </a:prstGeom>
            </p:spPr>
          </p:pic>
          <p:sp>
            <p:nvSpPr>
              <p:cNvPr id="69" name="Rectangle 68"/>
              <p:cNvSpPr/>
              <p:nvPr/>
            </p:nvSpPr>
            <p:spPr bwMode="ltGray">
              <a:xfrm>
                <a:off x="5740511" y="3337094"/>
                <a:ext cx="656309" cy="183809"/>
              </a:xfrm>
              <a:prstGeom prst="rect">
                <a:avLst/>
              </a:prstGeom>
              <a:solidFill>
                <a:srgbClr val="F8F8F8">
                  <a:alpha val="89804"/>
                </a:srgbClr>
              </a:solidFill>
              <a:ln w="50800">
                <a:solidFill>
                  <a:srgbClr val="00B38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4841875" y="4938485"/>
              <a:ext cx="696912" cy="695325"/>
              <a:chOff x="4841875" y="4880429"/>
              <a:chExt cx="696912" cy="695325"/>
            </a:xfrm>
          </p:grpSpPr>
          <p:sp>
            <p:nvSpPr>
              <p:cNvPr id="71" name="Freeform 5"/>
              <p:cNvSpPr>
                <a:spLocks noEditPoints="1"/>
              </p:cNvSpPr>
              <p:nvPr/>
            </p:nvSpPr>
            <p:spPr bwMode="auto">
              <a:xfrm>
                <a:off x="4903788" y="5055054"/>
                <a:ext cx="153987" cy="153988"/>
              </a:xfrm>
              <a:custGeom>
                <a:avLst/>
                <a:gdLst>
                  <a:gd name="T0" fmla="*/ 51 w 102"/>
                  <a:gd name="T1" fmla="*/ 102 h 102"/>
                  <a:gd name="T2" fmla="*/ 0 w 102"/>
                  <a:gd name="T3" fmla="*/ 51 h 102"/>
                  <a:gd name="T4" fmla="*/ 51 w 102"/>
                  <a:gd name="T5" fmla="*/ 0 h 102"/>
                  <a:gd name="T6" fmla="*/ 102 w 102"/>
                  <a:gd name="T7" fmla="*/ 51 h 102"/>
                  <a:gd name="T8" fmla="*/ 51 w 102"/>
                  <a:gd name="T9" fmla="*/ 102 h 102"/>
                  <a:gd name="T10" fmla="*/ 51 w 102"/>
                  <a:gd name="T11" fmla="*/ 25 h 102"/>
                  <a:gd name="T12" fmla="*/ 26 w 102"/>
                  <a:gd name="T13" fmla="*/ 51 h 102"/>
                  <a:gd name="T14" fmla="*/ 51 w 102"/>
                  <a:gd name="T15" fmla="*/ 77 h 102"/>
                  <a:gd name="T16" fmla="*/ 77 w 102"/>
                  <a:gd name="T17" fmla="*/ 51 h 102"/>
                  <a:gd name="T18" fmla="*/ 51 w 102"/>
                  <a:gd name="T19" fmla="*/ 2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79" y="0"/>
                      <a:pt x="102" y="23"/>
                      <a:pt x="102" y="51"/>
                    </a:cubicBezTo>
                    <a:cubicBezTo>
                      <a:pt x="102" y="79"/>
                      <a:pt x="79" y="102"/>
                      <a:pt x="51" y="102"/>
                    </a:cubicBezTo>
                    <a:close/>
                    <a:moveTo>
                      <a:pt x="51" y="25"/>
                    </a:moveTo>
                    <a:cubicBezTo>
                      <a:pt x="37" y="25"/>
                      <a:pt x="26" y="37"/>
                      <a:pt x="26" y="51"/>
                    </a:cubicBezTo>
                    <a:cubicBezTo>
                      <a:pt x="26" y="65"/>
                      <a:pt x="37" y="77"/>
                      <a:pt x="51" y="77"/>
                    </a:cubicBezTo>
                    <a:cubicBezTo>
                      <a:pt x="65" y="77"/>
                      <a:pt x="77" y="65"/>
                      <a:pt x="77" y="51"/>
                    </a:cubicBezTo>
                    <a:cubicBezTo>
                      <a:pt x="77" y="37"/>
                      <a:pt x="65" y="25"/>
                      <a:pt x="51" y="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2" name="Freeform 6"/>
              <p:cNvSpPr>
                <a:spLocks/>
              </p:cNvSpPr>
              <p:nvPr/>
            </p:nvSpPr>
            <p:spPr bwMode="auto">
              <a:xfrm>
                <a:off x="4841875" y="5226504"/>
                <a:ext cx="271462" cy="176213"/>
              </a:xfrm>
              <a:custGeom>
                <a:avLst/>
                <a:gdLst>
                  <a:gd name="T0" fmla="*/ 171 w 171"/>
                  <a:gd name="T1" fmla="*/ 111 h 111"/>
                  <a:gd name="T2" fmla="*/ 146 w 171"/>
                  <a:gd name="T3" fmla="*/ 111 h 111"/>
                  <a:gd name="T4" fmla="*/ 146 w 171"/>
                  <a:gd name="T5" fmla="*/ 25 h 111"/>
                  <a:gd name="T6" fmla="*/ 24 w 171"/>
                  <a:gd name="T7" fmla="*/ 25 h 111"/>
                  <a:gd name="T8" fmla="*/ 24 w 171"/>
                  <a:gd name="T9" fmla="*/ 111 h 111"/>
                  <a:gd name="T10" fmla="*/ 0 w 171"/>
                  <a:gd name="T11" fmla="*/ 111 h 111"/>
                  <a:gd name="T12" fmla="*/ 0 w 171"/>
                  <a:gd name="T13" fmla="*/ 0 h 111"/>
                  <a:gd name="T14" fmla="*/ 171 w 171"/>
                  <a:gd name="T15" fmla="*/ 0 h 111"/>
                  <a:gd name="T16" fmla="*/ 171 w 171"/>
                  <a:gd name="T1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111">
                    <a:moveTo>
                      <a:pt x="171" y="111"/>
                    </a:moveTo>
                    <a:lnTo>
                      <a:pt x="146" y="111"/>
                    </a:lnTo>
                    <a:lnTo>
                      <a:pt x="146" y="25"/>
                    </a:lnTo>
                    <a:lnTo>
                      <a:pt x="24" y="25"/>
                    </a:lnTo>
                    <a:lnTo>
                      <a:pt x="24" y="111"/>
                    </a:lnTo>
                    <a:lnTo>
                      <a:pt x="0" y="11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71" y="11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3" name="Rectangle 7"/>
              <p:cNvSpPr>
                <a:spLocks noChangeArrowheads="1"/>
              </p:cNvSpPr>
              <p:nvPr/>
            </p:nvSpPr>
            <p:spPr bwMode="auto">
              <a:xfrm>
                <a:off x="4957763" y="5285241"/>
                <a:ext cx="38100" cy="793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4" name="Freeform 8"/>
              <p:cNvSpPr>
                <a:spLocks noEditPoints="1"/>
              </p:cNvSpPr>
              <p:nvPr/>
            </p:nvSpPr>
            <p:spPr bwMode="auto">
              <a:xfrm>
                <a:off x="5330825" y="5055054"/>
                <a:ext cx="155575" cy="153988"/>
              </a:xfrm>
              <a:custGeom>
                <a:avLst/>
                <a:gdLst>
                  <a:gd name="T0" fmla="*/ 51 w 102"/>
                  <a:gd name="T1" fmla="*/ 102 h 102"/>
                  <a:gd name="T2" fmla="*/ 0 w 102"/>
                  <a:gd name="T3" fmla="*/ 51 h 102"/>
                  <a:gd name="T4" fmla="*/ 51 w 102"/>
                  <a:gd name="T5" fmla="*/ 0 h 102"/>
                  <a:gd name="T6" fmla="*/ 102 w 102"/>
                  <a:gd name="T7" fmla="*/ 51 h 102"/>
                  <a:gd name="T8" fmla="*/ 51 w 102"/>
                  <a:gd name="T9" fmla="*/ 102 h 102"/>
                  <a:gd name="T10" fmla="*/ 51 w 102"/>
                  <a:gd name="T11" fmla="*/ 25 h 102"/>
                  <a:gd name="T12" fmla="*/ 25 w 102"/>
                  <a:gd name="T13" fmla="*/ 51 h 102"/>
                  <a:gd name="T14" fmla="*/ 51 w 102"/>
                  <a:gd name="T15" fmla="*/ 77 h 102"/>
                  <a:gd name="T16" fmla="*/ 76 w 102"/>
                  <a:gd name="T17" fmla="*/ 51 h 102"/>
                  <a:gd name="T18" fmla="*/ 51 w 102"/>
                  <a:gd name="T19" fmla="*/ 2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3"/>
                      <a:pt x="23" y="0"/>
                      <a:pt x="51" y="0"/>
                    </a:cubicBezTo>
                    <a:cubicBezTo>
                      <a:pt x="79" y="0"/>
                      <a:pt x="102" y="23"/>
                      <a:pt x="102" y="51"/>
                    </a:cubicBezTo>
                    <a:cubicBezTo>
                      <a:pt x="102" y="79"/>
                      <a:pt x="79" y="102"/>
                      <a:pt x="51" y="102"/>
                    </a:cubicBezTo>
                    <a:close/>
                    <a:moveTo>
                      <a:pt x="51" y="25"/>
                    </a:moveTo>
                    <a:cubicBezTo>
                      <a:pt x="37" y="25"/>
                      <a:pt x="25" y="37"/>
                      <a:pt x="25" y="51"/>
                    </a:cubicBezTo>
                    <a:cubicBezTo>
                      <a:pt x="25" y="65"/>
                      <a:pt x="37" y="77"/>
                      <a:pt x="51" y="77"/>
                    </a:cubicBezTo>
                    <a:cubicBezTo>
                      <a:pt x="65" y="77"/>
                      <a:pt x="76" y="65"/>
                      <a:pt x="76" y="51"/>
                    </a:cubicBezTo>
                    <a:cubicBezTo>
                      <a:pt x="76" y="37"/>
                      <a:pt x="65" y="25"/>
                      <a:pt x="51" y="2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5" name="Freeform 9"/>
              <p:cNvSpPr>
                <a:spLocks/>
              </p:cNvSpPr>
              <p:nvPr/>
            </p:nvSpPr>
            <p:spPr bwMode="auto">
              <a:xfrm>
                <a:off x="5267325" y="5226504"/>
                <a:ext cx="271462" cy="176213"/>
              </a:xfrm>
              <a:custGeom>
                <a:avLst/>
                <a:gdLst>
                  <a:gd name="T0" fmla="*/ 171 w 171"/>
                  <a:gd name="T1" fmla="*/ 111 h 111"/>
                  <a:gd name="T2" fmla="*/ 147 w 171"/>
                  <a:gd name="T3" fmla="*/ 111 h 111"/>
                  <a:gd name="T4" fmla="*/ 147 w 171"/>
                  <a:gd name="T5" fmla="*/ 25 h 111"/>
                  <a:gd name="T6" fmla="*/ 25 w 171"/>
                  <a:gd name="T7" fmla="*/ 25 h 111"/>
                  <a:gd name="T8" fmla="*/ 25 w 171"/>
                  <a:gd name="T9" fmla="*/ 111 h 111"/>
                  <a:gd name="T10" fmla="*/ 0 w 171"/>
                  <a:gd name="T11" fmla="*/ 111 h 111"/>
                  <a:gd name="T12" fmla="*/ 0 w 171"/>
                  <a:gd name="T13" fmla="*/ 0 h 111"/>
                  <a:gd name="T14" fmla="*/ 171 w 171"/>
                  <a:gd name="T15" fmla="*/ 0 h 111"/>
                  <a:gd name="T16" fmla="*/ 171 w 171"/>
                  <a:gd name="T17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111">
                    <a:moveTo>
                      <a:pt x="171" y="111"/>
                    </a:moveTo>
                    <a:lnTo>
                      <a:pt x="147" y="111"/>
                    </a:lnTo>
                    <a:lnTo>
                      <a:pt x="147" y="25"/>
                    </a:lnTo>
                    <a:lnTo>
                      <a:pt x="25" y="25"/>
                    </a:lnTo>
                    <a:lnTo>
                      <a:pt x="25" y="111"/>
                    </a:lnTo>
                    <a:lnTo>
                      <a:pt x="0" y="111"/>
                    </a:lnTo>
                    <a:lnTo>
                      <a:pt x="0" y="0"/>
                    </a:lnTo>
                    <a:lnTo>
                      <a:pt x="171" y="0"/>
                    </a:lnTo>
                    <a:lnTo>
                      <a:pt x="171" y="111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6" name="Rectangle 10"/>
              <p:cNvSpPr>
                <a:spLocks noChangeArrowheads="1"/>
              </p:cNvSpPr>
              <p:nvPr/>
            </p:nvSpPr>
            <p:spPr bwMode="auto">
              <a:xfrm>
                <a:off x="5384800" y="5285241"/>
                <a:ext cx="38100" cy="79375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7" name="Freeform 11"/>
              <p:cNvSpPr>
                <a:spLocks/>
              </p:cNvSpPr>
              <p:nvPr/>
            </p:nvSpPr>
            <p:spPr bwMode="auto">
              <a:xfrm>
                <a:off x="4983163" y="5418591"/>
                <a:ext cx="439737" cy="157163"/>
              </a:xfrm>
              <a:custGeom>
                <a:avLst/>
                <a:gdLst>
                  <a:gd name="T0" fmla="*/ 67 w 290"/>
                  <a:gd name="T1" fmla="*/ 0 h 104"/>
                  <a:gd name="T2" fmla="*/ 80 w 290"/>
                  <a:gd name="T3" fmla="*/ 22 h 104"/>
                  <a:gd name="T4" fmla="*/ 53 w 290"/>
                  <a:gd name="T5" fmla="*/ 37 h 104"/>
                  <a:gd name="T6" fmla="*/ 143 w 290"/>
                  <a:gd name="T7" fmla="*/ 60 h 104"/>
                  <a:gd name="T8" fmla="*/ 249 w 290"/>
                  <a:gd name="T9" fmla="*/ 28 h 104"/>
                  <a:gd name="T10" fmla="*/ 290 w 290"/>
                  <a:gd name="T11" fmla="*/ 28 h 104"/>
                  <a:gd name="T12" fmla="*/ 143 w 290"/>
                  <a:gd name="T13" fmla="*/ 86 h 104"/>
                  <a:gd name="T14" fmla="*/ 42 w 290"/>
                  <a:gd name="T15" fmla="*/ 60 h 104"/>
                  <a:gd name="T16" fmla="*/ 60 w 290"/>
                  <a:gd name="T17" fmla="*/ 92 h 104"/>
                  <a:gd name="T18" fmla="*/ 37 w 290"/>
                  <a:gd name="T19" fmla="*/ 104 h 104"/>
                  <a:gd name="T20" fmla="*/ 0 w 290"/>
                  <a:gd name="T21" fmla="*/ 37 h 104"/>
                  <a:gd name="T22" fmla="*/ 67 w 290"/>
                  <a:gd name="T2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0" h="104">
                    <a:moveTo>
                      <a:pt x="67" y="0"/>
                    </a:moveTo>
                    <a:cubicBezTo>
                      <a:pt x="80" y="22"/>
                      <a:pt x="80" y="22"/>
                      <a:pt x="80" y="22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80" y="52"/>
                      <a:pt x="111" y="60"/>
                      <a:pt x="143" y="60"/>
                    </a:cubicBezTo>
                    <a:cubicBezTo>
                      <a:pt x="183" y="60"/>
                      <a:pt x="219" y="48"/>
                      <a:pt x="249" y="28"/>
                    </a:cubicBezTo>
                    <a:cubicBezTo>
                      <a:pt x="290" y="28"/>
                      <a:pt x="290" y="28"/>
                      <a:pt x="290" y="28"/>
                    </a:cubicBezTo>
                    <a:cubicBezTo>
                      <a:pt x="252" y="64"/>
                      <a:pt x="200" y="86"/>
                      <a:pt x="143" y="86"/>
                    </a:cubicBezTo>
                    <a:cubicBezTo>
                      <a:pt x="107" y="86"/>
                      <a:pt x="72" y="76"/>
                      <a:pt x="42" y="60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37" y="104"/>
                      <a:pt x="37" y="104"/>
                      <a:pt x="37" y="104"/>
                    </a:cubicBezTo>
                    <a:cubicBezTo>
                      <a:pt x="0" y="37"/>
                      <a:pt x="0" y="37"/>
                      <a:pt x="0" y="37"/>
                    </a:cubicBezTo>
                    <a:lnTo>
                      <a:pt x="67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  <p:sp>
            <p:nvSpPr>
              <p:cNvPr id="78" name="Freeform 12"/>
              <p:cNvSpPr>
                <a:spLocks/>
              </p:cNvSpPr>
              <p:nvPr/>
            </p:nvSpPr>
            <p:spPr bwMode="auto">
              <a:xfrm>
                <a:off x="4983163" y="4880429"/>
                <a:ext cx="439737" cy="157163"/>
              </a:xfrm>
              <a:custGeom>
                <a:avLst/>
                <a:gdLst>
                  <a:gd name="T0" fmla="*/ 223 w 290"/>
                  <a:gd name="T1" fmla="*/ 104 h 104"/>
                  <a:gd name="T2" fmla="*/ 211 w 290"/>
                  <a:gd name="T3" fmla="*/ 82 h 104"/>
                  <a:gd name="T4" fmla="*/ 238 w 290"/>
                  <a:gd name="T5" fmla="*/ 67 h 104"/>
                  <a:gd name="T6" fmla="*/ 147 w 290"/>
                  <a:gd name="T7" fmla="*/ 44 h 104"/>
                  <a:gd name="T8" fmla="*/ 41 w 290"/>
                  <a:gd name="T9" fmla="*/ 76 h 104"/>
                  <a:gd name="T10" fmla="*/ 0 w 290"/>
                  <a:gd name="T11" fmla="*/ 76 h 104"/>
                  <a:gd name="T12" fmla="*/ 147 w 290"/>
                  <a:gd name="T13" fmla="*/ 18 h 104"/>
                  <a:gd name="T14" fmla="*/ 248 w 290"/>
                  <a:gd name="T15" fmla="*/ 44 h 104"/>
                  <a:gd name="T16" fmla="*/ 231 w 290"/>
                  <a:gd name="T17" fmla="*/ 12 h 104"/>
                  <a:gd name="T18" fmla="*/ 253 w 290"/>
                  <a:gd name="T19" fmla="*/ 0 h 104"/>
                  <a:gd name="T20" fmla="*/ 290 w 290"/>
                  <a:gd name="T21" fmla="*/ 67 h 104"/>
                  <a:gd name="T22" fmla="*/ 223 w 290"/>
                  <a:gd name="T2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0" h="104">
                    <a:moveTo>
                      <a:pt x="223" y="104"/>
                    </a:moveTo>
                    <a:cubicBezTo>
                      <a:pt x="211" y="82"/>
                      <a:pt x="211" y="82"/>
                      <a:pt x="211" y="82"/>
                    </a:cubicBezTo>
                    <a:cubicBezTo>
                      <a:pt x="238" y="67"/>
                      <a:pt x="238" y="67"/>
                      <a:pt x="238" y="67"/>
                    </a:cubicBezTo>
                    <a:cubicBezTo>
                      <a:pt x="211" y="52"/>
                      <a:pt x="180" y="44"/>
                      <a:pt x="147" y="44"/>
                    </a:cubicBezTo>
                    <a:cubicBezTo>
                      <a:pt x="108" y="44"/>
                      <a:pt x="72" y="56"/>
                      <a:pt x="41" y="76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9" y="40"/>
                      <a:pt x="90" y="18"/>
                      <a:pt x="147" y="18"/>
                    </a:cubicBezTo>
                    <a:cubicBezTo>
                      <a:pt x="184" y="18"/>
                      <a:pt x="218" y="28"/>
                      <a:pt x="248" y="44"/>
                    </a:cubicBezTo>
                    <a:cubicBezTo>
                      <a:pt x="231" y="12"/>
                      <a:pt x="231" y="12"/>
                      <a:pt x="231" y="12"/>
                    </a:cubicBezTo>
                    <a:cubicBezTo>
                      <a:pt x="253" y="0"/>
                      <a:pt x="253" y="0"/>
                      <a:pt x="253" y="0"/>
                    </a:cubicBezTo>
                    <a:cubicBezTo>
                      <a:pt x="290" y="67"/>
                      <a:pt x="290" y="67"/>
                      <a:pt x="290" y="67"/>
                    </a:cubicBezTo>
                    <a:lnTo>
                      <a:pt x="223" y="104"/>
                    </a:lnTo>
                    <a:close/>
                  </a:path>
                </a:pathLst>
              </a:custGeom>
              <a:solidFill>
                <a:srgbClr val="00B388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A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cs"/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2094695" y="5858256"/>
            <a:ext cx="8156448" cy="11521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 smtClean="0">
                <a:solidFill>
                  <a:prstClr val="white"/>
                </a:solidFill>
              </a:rPr>
              <a:t>Трансформация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–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четыре области.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lvl="0" algn="ctr">
              <a:lnSpc>
                <a:spcPct val="90000"/>
              </a:lnSpc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Нужны все. Все перекрываются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  <a:r>
              <a:rPr lang="ru-RU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/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ru-RU" sz="2400" dirty="0" smtClean="0">
                <a:solidFill>
                  <a:prstClr val="white"/>
                </a:solidFill>
              </a:rPr>
              <a:t>HPE </a:t>
            </a:r>
            <a:r>
              <a:rPr lang="ru-RU" sz="2400" dirty="0">
                <a:solidFill>
                  <a:prstClr val="white"/>
                </a:solidFill>
              </a:rPr>
              <a:t>– ваш надежный партнер для трансформации </a:t>
            </a:r>
            <a:r>
              <a:rPr lang="ru-RU" sz="2400" dirty="0" smtClean="0">
                <a:solidFill>
                  <a:prstClr val="white"/>
                </a:solidFill>
              </a:rPr>
              <a:t>ИТ.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6F8AB-BCEA-4347-8BA6-BE776009BC8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25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e 33"/>
          <p:cNvSpPr/>
          <p:nvPr/>
        </p:nvSpPr>
        <p:spPr bwMode="ltGray">
          <a:xfrm flipH="1">
            <a:off x="2882324" y="196775"/>
            <a:ext cx="6420967" cy="6420967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42556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Pie 47"/>
          <p:cNvSpPr/>
          <p:nvPr/>
        </p:nvSpPr>
        <p:spPr bwMode="ltGray">
          <a:xfrm rot="10800000">
            <a:off x="3418075" y="774434"/>
            <a:ext cx="5710143" cy="5656434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F8F8F8">
              <a:alpha val="7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Pie 48"/>
          <p:cNvSpPr/>
          <p:nvPr/>
        </p:nvSpPr>
        <p:spPr bwMode="ltGray">
          <a:xfrm rot="16200000">
            <a:off x="3407608" y="747579"/>
            <a:ext cx="5656434" cy="5710143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F8F8F8">
              <a:alpha val="7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Pie 49"/>
          <p:cNvSpPr/>
          <p:nvPr/>
        </p:nvSpPr>
        <p:spPr bwMode="ltGray">
          <a:xfrm>
            <a:off x="3374854" y="727786"/>
            <a:ext cx="5710143" cy="5656434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F8F8F8">
              <a:alpha val="7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509566" y="2262674"/>
            <a:ext cx="2663709" cy="1124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Трансформировать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 гибридную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инфраструктуру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9807" y="4864788"/>
            <a:ext cx="670231" cy="78419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4730" y="1424648"/>
            <a:ext cx="692582" cy="519153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6441194" y="1371600"/>
            <a:ext cx="2676740" cy="6918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90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Защищать </a:t>
            </a:r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вашу организацию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707" y="785004"/>
            <a:ext cx="604522" cy="585280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6350627" y="2152471"/>
            <a:ext cx="35553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Проактивно защищать данные</a:t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взаимодействие между пользователями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приложениями, в любом месте, на любом устройстве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5000371" y="4880429"/>
            <a:ext cx="743454" cy="734785"/>
            <a:chOff x="4841875" y="4880429"/>
            <a:chExt cx="696912" cy="695325"/>
          </a:xfrm>
        </p:grpSpPr>
        <p:sp>
          <p:nvSpPr>
            <p:cNvPr id="61" name="Freeform 5"/>
            <p:cNvSpPr>
              <a:spLocks noEditPoints="1"/>
            </p:cNvSpPr>
            <p:nvPr/>
          </p:nvSpPr>
          <p:spPr bwMode="auto">
            <a:xfrm>
              <a:off x="4903788" y="5055054"/>
              <a:ext cx="153987" cy="153988"/>
            </a:xfrm>
            <a:custGeom>
              <a:avLst/>
              <a:gdLst>
                <a:gd name="T0" fmla="*/ 51 w 102"/>
                <a:gd name="T1" fmla="*/ 102 h 102"/>
                <a:gd name="T2" fmla="*/ 0 w 102"/>
                <a:gd name="T3" fmla="*/ 51 h 102"/>
                <a:gd name="T4" fmla="*/ 51 w 102"/>
                <a:gd name="T5" fmla="*/ 0 h 102"/>
                <a:gd name="T6" fmla="*/ 102 w 102"/>
                <a:gd name="T7" fmla="*/ 51 h 102"/>
                <a:gd name="T8" fmla="*/ 51 w 102"/>
                <a:gd name="T9" fmla="*/ 102 h 102"/>
                <a:gd name="T10" fmla="*/ 51 w 102"/>
                <a:gd name="T11" fmla="*/ 25 h 102"/>
                <a:gd name="T12" fmla="*/ 26 w 102"/>
                <a:gd name="T13" fmla="*/ 51 h 102"/>
                <a:gd name="T14" fmla="*/ 51 w 102"/>
                <a:gd name="T15" fmla="*/ 77 h 102"/>
                <a:gd name="T16" fmla="*/ 77 w 102"/>
                <a:gd name="T17" fmla="*/ 51 h 102"/>
                <a:gd name="T18" fmla="*/ 51 w 102"/>
                <a:gd name="T19" fmla="*/ 2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79"/>
                    <a:pt x="79" y="102"/>
                    <a:pt x="51" y="102"/>
                  </a:cubicBezTo>
                  <a:close/>
                  <a:moveTo>
                    <a:pt x="51" y="25"/>
                  </a:moveTo>
                  <a:cubicBezTo>
                    <a:pt x="37" y="25"/>
                    <a:pt x="26" y="37"/>
                    <a:pt x="26" y="51"/>
                  </a:cubicBezTo>
                  <a:cubicBezTo>
                    <a:pt x="26" y="65"/>
                    <a:pt x="37" y="77"/>
                    <a:pt x="51" y="77"/>
                  </a:cubicBezTo>
                  <a:cubicBezTo>
                    <a:pt x="65" y="77"/>
                    <a:pt x="77" y="65"/>
                    <a:pt x="77" y="51"/>
                  </a:cubicBezTo>
                  <a:cubicBezTo>
                    <a:pt x="77" y="37"/>
                    <a:pt x="65" y="25"/>
                    <a:pt x="51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4841875" y="5226504"/>
              <a:ext cx="271462" cy="176213"/>
            </a:xfrm>
            <a:custGeom>
              <a:avLst/>
              <a:gdLst>
                <a:gd name="T0" fmla="*/ 171 w 171"/>
                <a:gd name="T1" fmla="*/ 111 h 111"/>
                <a:gd name="T2" fmla="*/ 146 w 171"/>
                <a:gd name="T3" fmla="*/ 111 h 111"/>
                <a:gd name="T4" fmla="*/ 146 w 171"/>
                <a:gd name="T5" fmla="*/ 25 h 111"/>
                <a:gd name="T6" fmla="*/ 24 w 171"/>
                <a:gd name="T7" fmla="*/ 25 h 111"/>
                <a:gd name="T8" fmla="*/ 24 w 171"/>
                <a:gd name="T9" fmla="*/ 111 h 111"/>
                <a:gd name="T10" fmla="*/ 0 w 171"/>
                <a:gd name="T11" fmla="*/ 111 h 111"/>
                <a:gd name="T12" fmla="*/ 0 w 171"/>
                <a:gd name="T13" fmla="*/ 0 h 111"/>
                <a:gd name="T14" fmla="*/ 171 w 171"/>
                <a:gd name="T15" fmla="*/ 0 h 111"/>
                <a:gd name="T16" fmla="*/ 171 w 171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11">
                  <a:moveTo>
                    <a:pt x="171" y="111"/>
                  </a:moveTo>
                  <a:lnTo>
                    <a:pt x="146" y="111"/>
                  </a:lnTo>
                  <a:lnTo>
                    <a:pt x="146" y="25"/>
                  </a:lnTo>
                  <a:lnTo>
                    <a:pt x="24" y="25"/>
                  </a:lnTo>
                  <a:lnTo>
                    <a:pt x="24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71" y="0"/>
                  </a:lnTo>
                  <a:lnTo>
                    <a:pt x="171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7"/>
            <p:cNvSpPr>
              <a:spLocks noChangeArrowheads="1"/>
            </p:cNvSpPr>
            <p:nvPr/>
          </p:nvSpPr>
          <p:spPr bwMode="auto">
            <a:xfrm>
              <a:off x="4957763" y="5285241"/>
              <a:ext cx="38100" cy="79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8"/>
            <p:cNvSpPr>
              <a:spLocks noEditPoints="1"/>
            </p:cNvSpPr>
            <p:nvPr/>
          </p:nvSpPr>
          <p:spPr bwMode="auto">
            <a:xfrm>
              <a:off x="5330825" y="5055054"/>
              <a:ext cx="155575" cy="153988"/>
            </a:xfrm>
            <a:custGeom>
              <a:avLst/>
              <a:gdLst>
                <a:gd name="T0" fmla="*/ 51 w 102"/>
                <a:gd name="T1" fmla="*/ 102 h 102"/>
                <a:gd name="T2" fmla="*/ 0 w 102"/>
                <a:gd name="T3" fmla="*/ 51 h 102"/>
                <a:gd name="T4" fmla="*/ 51 w 102"/>
                <a:gd name="T5" fmla="*/ 0 h 102"/>
                <a:gd name="T6" fmla="*/ 102 w 102"/>
                <a:gd name="T7" fmla="*/ 51 h 102"/>
                <a:gd name="T8" fmla="*/ 51 w 102"/>
                <a:gd name="T9" fmla="*/ 102 h 102"/>
                <a:gd name="T10" fmla="*/ 51 w 102"/>
                <a:gd name="T11" fmla="*/ 25 h 102"/>
                <a:gd name="T12" fmla="*/ 25 w 102"/>
                <a:gd name="T13" fmla="*/ 51 h 102"/>
                <a:gd name="T14" fmla="*/ 51 w 102"/>
                <a:gd name="T15" fmla="*/ 77 h 102"/>
                <a:gd name="T16" fmla="*/ 76 w 102"/>
                <a:gd name="T17" fmla="*/ 51 h 102"/>
                <a:gd name="T18" fmla="*/ 51 w 102"/>
                <a:gd name="T19" fmla="*/ 2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2">
                  <a:moveTo>
                    <a:pt x="51" y="102"/>
                  </a:moveTo>
                  <a:cubicBezTo>
                    <a:pt x="23" y="102"/>
                    <a:pt x="0" y="79"/>
                    <a:pt x="0" y="51"/>
                  </a:cubicBezTo>
                  <a:cubicBezTo>
                    <a:pt x="0" y="23"/>
                    <a:pt x="23" y="0"/>
                    <a:pt x="51" y="0"/>
                  </a:cubicBezTo>
                  <a:cubicBezTo>
                    <a:pt x="79" y="0"/>
                    <a:pt x="102" y="23"/>
                    <a:pt x="102" y="51"/>
                  </a:cubicBezTo>
                  <a:cubicBezTo>
                    <a:pt x="102" y="79"/>
                    <a:pt x="79" y="102"/>
                    <a:pt x="51" y="102"/>
                  </a:cubicBezTo>
                  <a:close/>
                  <a:moveTo>
                    <a:pt x="51" y="25"/>
                  </a:moveTo>
                  <a:cubicBezTo>
                    <a:pt x="37" y="25"/>
                    <a:pt x="25" y="37"/>
                    <a:pt x="25" y="51"/>
                  </a:cubicBezTo>
                  <a:cubicBezTo>
                    <a:pt x="25" y="65"/>
                    <a:pt x="37" y="77"/>
                    <a:pt x="51" y="77"/>
                  </a:cubicBezTo>
                  <a:cubicBezTo>
                    <a:pt x="65" y="77"/>
                    <a:pt x="76" y="65"/>
                    <a:pt x="76" y="51"/>
                  </a:cubicBezTo>
                  <a:cubicBezTo>
                    <a:pt x="76" y="37"/>
                    <a:pt x="65" y="25"/>
                    <a:pt x="51" y="2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5267325" y="5226504"/>
              <a:ext cx="271462" cy="176213"/>
            </a:xfrm>
            <a:custGeom>
              <a:avLst/>
              <a:gdLst>
                <a:gd name="T0" fmla="*/ 171 w 171"/>
                <a:gd name="T1" fmla="*/ 111 h 111"/>
                <a:gd name="T2" fmla="*/ 147 w 171"/>
                <a:gd name="T3" fmla="*/ 111 h 111"/>
                <a:gd name="T4" fmla="*/ 147 w 171"/>
                <a:gd name="T5" fmla="*/ 25 h 111"/>
                <a:gd name="T6" fmla="*/ 25 w 171"/>
                <a:gd name="T7" fmla="*/ 25 h 111"/>
                <a:gd name="T8" fmla="*/ 25 w 171"/>
                <a:gd name="T9" fmla="*/ 111 h 111"/>
                <a:gd name="T10" fmla="*/ 0 w 171"/>
                <a:gd name="T11" fmla="*/ 111 h 111"/>
                <a:gd name="T12" fmla="*/ 0 w 171"/>
                <a:gd name="T13" fmla="*/ 0 h 111"/>
                <a:gd name="T14" fmla="*/ 171 w 171"/>
                <a:gd name="T15" fmla="*/ 0 h 111"/>
                <a:gd name="T16" fmla="*/ 171 w 171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11">
                  <a:moveTo>
                    <a:pt x="171" y="111"/>
                  </a:moveTo>
                  <a:lnTo>
                    <a:pt x="147" y="111"/>
                  </a:lnTo>
                  <a:lnTo>
                    <a:pt x="147" y="25"/>
                  </a:lnTo>
                  <a:lnTo>
                    <a:pt x="25" y="25"/>
                  </a:lnTo>
                  <a:lnTo>
                    <a:pt x="25" y="111"/>
                  </a:lnTo>
                  <a:lnTo>
                    <a:pt x="0" y="111"/>
                  </a:lnTo>
                  <a:lnTo>
                    <a:pt x="0" y="0"/>
                  </a:lnTo>
                  <a:lnTo>
                    <a:pt x="171" y="0"/>
                  </a:lnTo>
                  <a:lnTo>
                    <a:pt x="171" y="1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10"/>
            <p:cNvSpPr>
              <a:spLocks noChangeArrowheads="1"/>
            </p:cNvSpPr>
            <p:nvPr/>
          </p:nvSpPr>
          <p:spPr bwMode="auto">
            <a:xfrm>
              <a:off x="5384800" y="5285241"/>
              <a:ext cx="38100" cy="79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4983163" y="5418591"/>
              <a:ext cx="439737" cy="157163"/>
            </a:xfrm>
            <a:custGeom>
              <a:avLst/>
              <a:gdLst>
                <a:gd name="T0" fmla="*/ 67 w 290"/>
                <a:gd name="T1" fmla="*/ 0 h 104"/>
                <a:gd name="T2" fmla="*/ 80 w 290"/>
                <a:gd name="T3" fmla="*/ 22 h 104"/>
                <a:gd name="T4" fmla="*/ 53 w 290"/>
                <a:gd name="T5" fmla="*/ 37 h 104"/>
                <a:gd name="T6" fmla="*/ 143 w 290"/>
                <a:gd name="T7" fmla="*/ 60 h 104"/>
                <a:gd name="T8" fmla="*/ 249 w 290"/>
                <a:gd name="T9" fmla="*/ 28 h 104"/>
                <a:gd name="T10" fmla="*/ 290 w 290"/>
                <a:gd name="T11" fmla="*/ 28 h 104"/>
                <a:gd name="T12" fmla="*/ 143 w 290"/>
                <a:gd name="T13" fmla="*/ 86 h 104"/>
                <a:gd name="T14" fmla="*/ 42 w 290"/>
                <a:gd name="T15" fmla="*/ 60 h 104"/>
                <a:gd name="T16" fmla="*/ 60 w 290"/>
                <a:gd name="T17" fmla="*/ 92 h 104"/>
                <a:gd name="T18" fmla="*/ 37 w 290"/>
                <a:gd name="T19" fmla="*/ 104 h 104"/>
                <a:gd name="T20" fmla="*/ 0 w 290"/>
                <a:gd name="T21" fmla="*/ 37 h 104"/>
                <a:gd name="T22" fmla="*/ 67 w 290"/>
                <a:gd name="T23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0" h="104">
                  <a:moveTo>
                    <a:pt x="67" y="0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80" y="52"/>
                    <a:pt x="111" y="60"/>
                    <a:pt x="143" y="60"/>
                  </a:cubicBezTo>
                  <a:cubicBezTo>
                    <a:pt x="183" y="60"/>
                    <a:pt x="219" y="48"/>
                    <a:pt x="249" y="28"/>
                  </a:cubicBezTo>
                  <a:cubicBezTo>
                    <a:pt x="290" y="28"/>
                    <a:pt x="290" y="28"/>
                    <a:pt x="290" y="28"/>
                  </a:cubicBezTo>
                  <a:cubicBezTo>
                    <a:pt x="252" y="64"/>
                    <a:pt x="200" y="86"/>
                    <a:pt x="143" y="86"/>
                  </a:cubicBezTo>
                  <a:cubicBezTo>
                    <a:pt x="107" y="86"/>
                    <a:pt x="72" y="76"/>
                    <a:pt x="42" y="60"/>
                  </a:cubicBezTo>
                  <a:cubicBezTo>
                    <a:pt x="60" y="92"/>
                    <a:pt x="60" y="92"/>
                    <a:pt x="60" y="92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0" y="37"/>
                    <a:pt x="0" y="37"/>
                    <a:pt x="0" y="3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4983163" y="4880429"/>
              <a:ext cx="439737" cy="157163"/>
            </a:xfrm>
            <a:custGeom>
              <a:avLst/>
              <a:gdLst>
                <a:gd name="T0" fmla="*/ 223 w 290"/>
                <a:gd name="T1" fmla="*/ 104 h 104"/>
                <a:gd name="T2" fmla="*/ 211 w 290"/>
                <a:gd name="T3" fmla="*/ 82 h 104"/>
                <a:gd name="T4" fmla="*/ 238 w 290"/>
                <a:gd name="T5" fmla="*/ 67 h 104"/>
                <a:gd name="T6" fmla="*/ 147 w 290"/>
                <a:gd name="T7" fmla="*/ 44 h 104"/>
                <a:gd name="T8" fmla="*/ 41 w 290"/>
                <a:gd name="T9" fmla="*/ 76 h 104"/>
                <a:gd name="T10" fmla="*/ 0 w 290"/>
                <a:gd name="T11" fmla="*/ 76 h 104"/>
                <a:gd name="T12" fmla="*/ 147 w 290"/>
                <a:gd name="T13" fmla="*/ 18 h 104"/>
                <a:gd name="T14" fmla="*/ 248 w 290"/>
                <a:gd name="T15" fmla="*/ 44 h 104"/>
                <a:gd name="T16" fmla="*/ 231 w 290"/>
                <a:gd name="T17" fmla="*/ 12 h 104"/>
                <a:gd name="T18" fmla="*/ 253 w 290"/>
                <a:gd name="T19" fmla="*/ 0 h 104"/>
                <a:gd name="T20" fmla="*/ 290 w 290"/>
                <a:gd name="T21" fmla="*/ 67 h 104"/>
                <a:gd name="T22" fmla="*/ 223 w 290"/>
                <a:gd name="T2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90" h="104">
                  <a:moveTo>
                    <a:pt x="223" y="104"/>
                  </a:moveTo>
                  <a:cubicBezTo>
                    <a:pt x="211" y="82"/>
                    <a:pt x="211" y="82"/>
                    <a:pt x="211" y="82"/>
                  </a:cubicBezTo>
                  <a:cubicBezTo>
                    <a:pt x="238" y="67"/>
                    <a:pt x="238" y="67"/>
                    <a:pt x="238" y="67"/>
                  </a:cubicBezTo>
                  <a:cubicBezTo>
                    <a:pt x="211" y="52"/>
                    <a:pt x="180" y="44"/>
                    <a:pt x="147" y="44"/>
                  </a:cubicBezTo>
                  <a:cubicBezTo>
                    <a:pt x="108" y="44"/>
                    <a:pt x="72" y="56"/>
                    <a:pt x="41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9" y="40"/>
                    <a:pt x="90" y="18"/>
                    <a:pt x="147" y="18"/>
                  </a:cubicBezTo>
                  <a:cubicBezTo>
                    <a:pt x="184" y="18"/>
                    <a:pt x="218" y="28"/>
                    <a:pt x="248" y="44"/>
                  </a:cubicBezTo>
                  <a:cubicBezTo>
                    <a:pt x="231" y="12"/>
                    <a:pt x="231" y="12"/>
                    <a:pt x="231" y="12"/>
                  </a:cubicBezTo>
                  <a:cubicBezTo>
                    <a:pt x="253" y="0"/>
                    <a:pt x="253" y="0"/>
                    <a:pt x="253" y="0"/>
                  </a:cubicBezTo>
                  <a:cubicBezTo>
                    <a:pt x="290" y="67"/>
                    <a:pt x="290" y="67"/>
                    <a:pt x="290" y="67"/>
                  </a:cubicBezTo>
                  <a:lnTo>
                    <a:pt x="223" y="104"/>
                  </a:lnTo>
                  <a:close/>
                </a:path>
              </a:pathLst>
            </a:custGeom>
            <a:solidFill>
              <a:srgbClr val="00B3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6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Pie 69"/>
          <p:cNvSpPr/>
          <p:nvPr/>
        </p:nvSpPr>
        <p:spPr bwMode="ltGray">
          <a:xfrm>
            <a:off x="3380444" y="716166"/>
            <a:ext cx="5710143" cy="5656434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F8F8F8">
              <a:alpha val="5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738325" y="3337094"/>
            <a:ext cx="706716" cy="194240"/>
            <a:chOff x="5738325" y="3337094"/>
            <a:chExt cx="662473" cy="183809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738325" y="3349689"/>
              <a:ext cx="662473" cy="158621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 bwMode="ltGray">
            <a:xfrm>
              <a:off x="5740511" y="3337094"/>
              <a:ext cx="656309" cy="183809"/>
            </a:xfrm>
            <a:prstGeom prst="rect">
              <a:avLst/>
            </a:prstGeom>
            <a:solidFill>
              <a:srgbClr val="F8F8F8">
                <a:alpha val="89804"/>
              </a:srgbClr>
            </a:solidFill>
            <a:ln w="50800">
              <a:solidFill>
                <a:srgbClr val="00B3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418076" y="3732244"/>
            <a:ext cx="2425990" cy="1124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ct val="9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Создавать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производительные рабочие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места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441194" y="3732244"/>
            <a:ext cx="2425990" cy="112405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84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Поддерживать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управляемую данными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организацию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Pie 58"/>
          <p:cNvSpPr/>
          <p:nvPr/>
        </p:nvSpPr>
        <p:spPr bwMode="ltGray">
          <a:xfrm rot="10800000">
            <a:off x="3433856" y="774433"/>
            <a:ext cx="5710143" cy="5656434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F8F8F8">
              <a:alpha val="5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ie 68"/>
          <p:cNvSpPr/>
          <p:nvPr/>
        </p:nvSpPr>
        <p:spPr bwMode="ltGray">
          <a:xfrm rot="16200000">
            <a:off x="3397140" y="747578"/>
            <a:ext cx="5656434" cy="5710143"/>
          </a:xfrm>
          <a:prstGeom prst="pie">
            <a:avLst>
              <a:gd name="adj1" fmla="val 10800000"/>
              <a:gd name="adj2" fmla="val 16200000"/>
            </a:avLst>
          </a:prstGeom>
          <a:solidFill>
            <a:srgbClr val="F8F8F8">
              <a:alpha val="54902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3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3200"/>
            <a:ext cx="8228011" cy="576263"/>
          </a:xfrm>
        </p:spPr>
        <p:txBody>
          <a:bodyPr/>
          <a:lstStyle/>
          <a:p>
            <a:pPr algn="ctr"/>
            <a:r>
              <a:rPr lang="ru-RU" sz="6000" dirty="0"/>
              <a:t>Киберпреступность – это большой бизнес</a:t>
            </a:r>
            <a:endParaRPr lang="en-US" sz="6000" dirty="0">
              <a:effectLst>
                <a:outerShdw blurRad="1270000" dist="38100" dir="2700000" algn="tl" rotWithShape="0">
                  <a:srgbClr val="000000"/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4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" r="5786"/>
          <a:stretch/>
        </p:blipFill>
        <p:spPr>
          <a:xfrm>
            <a:off x="2481942" y="769875"/>
            <a:ext cx="9157398" cy="4564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 smtClean="0"/>
              <a:t>Глобальный мониторинг безопасности</a:t>
            </a:r>
            <a:endParaRPr lang="en-US" sz="2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 smtClean="0"/>
              <a:t>7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gray">
          <a:xfrm>
            <a:off x="470403" y="4983051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 smtClean="0">
                <a:solidFill>
                  <a:srgbClr val="2AD2C9"/>
                </a:solidFill>
              </a:rPr>
              <a:t>10,000</a:t>
            </a:r>
            <a:endParaRPr lang="en-US" sz="3600" b="1" dirty="0">
              <a:solidFill>
                <a:srgbClr val="2AD2C9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33917" y="3316025"/>
            <a:ext cx="3319584" cy="1351282"/>
            <a:chOff x="1108972" y="3926253"/>
            <a:chExt cx="2754457" cy="1351282"/>
          </a:xfrm>
        </p:grpSpPr>
        <p:sp>
          <p:nvSpPr>
            <p:cNvPr id="28" name="Rectangle 27"/>
            <p:cNvSpPr/>
            <p:nvPr/>
          </p:nvSpPr>
          <p:spPr bwMode="gray">
            <a:xfrm>
              <a:off x="1109642" y="4604435"/>
              <a:ext cx="2753787" cy="6731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09728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chemeClr val="tx1"/>
                  </a:solidFill>
                </a:rPr>
                <a:t>Security Operation Centers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108972" y="3926253"/>
              <a:ext cx="843854" cy="91440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noAutofit/>
            </a:bodyPr>
            <a:lstStyle/>
            <a:p>
              <a:pPr algn="r">
                <a:lnSpc>
                  <a:spcPct val="90000"/>
                </a:lnSpc>
              </a:pPr>
              <a:r>
                <a:rPr lang="en-US" sz="6400" b="1" dirty="0" smtClean="0"/>
                <a:t>10</a:t>
              </a:r>
              <a:endParaRPr lang="en-US" sz="64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649082" y="3437804"/>
            <a:ext cx="1316856" cy="248197"/>
            <a:chOff x="1935691" y="4076153"/>
            <a:chExt cx="1316856" cy="248197"/>
          </a:xfrm>
        </p:grpSpPr>
        <p:sp>
          <p:nvSpPr>
            <p:cNvPr id="31" name="Rectangle 30"/>
            <p:cNvSpPr/>
            <p:nvPr/>
          </p:nvSpPr>
          <p:spPr bwMode="gray">
            <a:xfrm>
              <a:off x="2163237" y="4076153"/>
              <a:ext cx="1089310" cy="24819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ru-RU" sz="1000" dirty="0" smtClean="0">
                  <a:solidFill>
                    <a:schemeClr val="tx1"/>
                  </a:solidFill>
                </a:rPr>
                <a:t>Глобальные</a:t>
              </a:r>
              <a:r>
                <a:rPr lang="en-US" sz="1000" dirty="0" smtClean="0">
                  <a:solidFill>
                    <a:schemeClr val="tx1"/>
                  </a:solidFill>
                </a:rPr>
                <a:t> SOC</a:t>
              </a:r>
              <a:endParaRPr lang="en-US" sz="1000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1935691" y="4115859"/>
              <a:ext cx="158750" cy="158750"/>
              <a:chOff x="4276725" y="2994025"/>
              <a:chExt cx="158750" cy="158750"/>
            </a:xfrm>
          </p:grpSpPr>
          <p:sp>
            <p:nvSpPr>
              <p:cNvPr id="33" name="Oval 32"/>
              <p:cNvSpPr/>
              <p:nvPr/>
            </p:nvSpPr>
            <p:spPr bwMode="ltGray">
              <a:xfrm>
                <a:off x="4305300" y="3022600"/>
                <a:ext cx="101600" cy="1016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190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 bwMode="ltGray">
              <a:xfrm>
                <a:off x="4276725" y="2994025"/>
                <a:ext cx="158750" cy="158750"/>
              </a:xfrm>
              <a:prstGeom prst="ellipse">
                <a:avLst/>
              </a:prstGeom>
              <a:noFill/>
              <a:ln w="1905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endParaRPr lang="en-US"/>
              </a:p>
            </p:txBody>
          </p:sp>
        </p:grpSp>
      </p:grpSp>
      <p:sp>
        <p:nvSpPr>
          <p:cNvPr id="36" name="Rectangle 35"/>
          <p:cNvSpPr/>
          <p:nvPr/>
        </p:nvSpPr>
        <p:spPr bwMode="gray">
          <a:xfrm>
            <a:off x="1876628" y="3753549"/>
            <a:ext cx="1229987" cy="240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tx1"/>
                </a:solidFill>
              </a:rPr>
              <a:t>Региональные</a:t>
            </a:r>
            <a:r>
              <a:rPr lang="en-US" sz="1000" dirty="0" smtClean="0">
                <a:solidFill>
                  <a:schemeClr val="tx1"/>
                </a:solidFill>
              </a:rPr>
              <a:t> SOC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649082" y="3799057"/>
            <a:ext cx="158750" cy="158750"/>
            <a:chOff x="4276725" y="2994025"/>
            <a:chExt cx="158750" cy="158750"/>
          </a:xfrm>
        </p:grpSpPr>
        <p:sp>
          <p:nvSpPr>
            <p:cNvPr id="38" name="Oval 37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39" name="Oval 38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40" name="Rectangle 39"/>
          <p:cNvSpPr/>
          <p:nvPr/>
        </p:nvSpPr>
        <p:spPr bwMode="gray">
          <a:xfrm>
            <a:off x="553981" y="5455323"/>
            <a:ext cx="1743575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аказчиков </a:t>
            </a:r>
            <a:r>
              <a:rPr lang="en-US" sz="1400" dirty="0" smtClean="0">
                <a:solidFill>
                  <a:schemeClr val="tx1"/>
                </a:solidFill>
              </a:rPr>
              <a:t>HPE Security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 bwMode="gray">
          <a:xfrm>
            <a:off x="2249617" y="4983051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 smtClean="0">
                <a:solidFill>
                  <a:srgbClr val="2AD2C9"/>
                </a:solidFill>
              </a:rPr>
              <a:t>1M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42" name="Rectangle 41"/>
          <p:cNvSpPr/>
          <p:nvPr/>
        </p:nvSpPr>
        <p:spPr bwMode="gray">
          <a:xfrm>
            <a:off x="2249617" y="5455323"/>
            <a:ext cx="1953547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п</a:t>
            </a:r>
            <a:r>
              <a:rPr lang="ru-RU" sz="1400" dirty="0" smtClean="0">
                <a:solidFill>
                  <a:schemeClr val="tx1"/>
                </a:solidFill>
              </a:rPr>
              <a:t>риложений защищенных с помощью </a:t>
            </a:r>
            <a:r>
              <a:rPr lang="en-US" sz="1400" dirty="0" smtClean="0">
                <a:solidFill>
                  <a:schemeClr val="tx1"/>
                </a:solidFill>
              </a:rPr>
              <a:t>2.6 </a:t>
            </a:r>
            <a:r>
              <a:rPr lang="ru-RU" sz="1400" dirty="0" smtClean="0">
                <a:solidFill>
                  <a:schemeClr val="tx1"/>
                </a:solidFill>
              </a:rPr>
              <a:t>миллиардов строк кода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 bwMode="gray">
          <a:xfrm>
            <a:off x="4039605" y="4983051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 smtClean="0">
                <a:solidFill>
                  <a:srgbClr val="2AD2C9"/>
                </a:solidFill>
              </a:rPr>
              <a:t>500K+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44" name="Rectangle 43"/>
          <p:cNvSpPr/>
          <p:nvPr/>
        </p:nvSpPr>
        <p:spPr bwMode="gray">
          <a:xfrm>
            <a:off x="4039605" y="5455323"/>
            <a:ext cx="1743575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з</a:t>
            </a:r>
            <a:r>
              <a:rPr lang="ru-RU" sz="1400" dirty="0" smtClean="0">
                <a:solidFill>
                  <a:schemeClr val="tx1"/>
                </a:solidFill>
              </a:rPr>
              <a:t>ащищенных устройств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 bwMode="gray">
          <a:xfrm>
            <a:off x="5736101" y="4983051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 smtClean="0">
                <a:solidFill>
                  <a:srgbClr val="2AD2C9"/>
                </a:solidFill>
              </a:rPr>
              <a:t>45M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46" name="Rectangle 45"/>
          <p:cNvSpPr/>
          <p:nvPr/>
        </p:nvSpPr>
        <p:spPr bwMode="gray">
          <a:xfrm>
            <a:off x="5726054" y="5455323"/>
            <a:ext cx="1743575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о</a:t>
            </a:r>
            <a:r>
              <a:rPr lang="ru-RU" sz="1400" dirty="0" smtClean="0">
                <a:solidFill>
                  <a:schemeClr val="tx1"/>
                </a:solidFill>
              </a:rPr>
              <a:t>бнаружено и изолированно вредоносного ПО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 bwMode="gray">
          <a:xfrm>
            <a:off x="7209860" y="4983051"/>
            <a:ext cx="2084382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3600" b="1" dirty="0" smtClean="0">
                <a:solidFill>
                  <a:srgbClr val="2AD2C9"/>
                </a:solidFill>
              </a:rPr>
              <a:t>67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49" name="Rectangle 48"/>
          <p:cNvSpPr/>
          <p:nvPr/>
        </p:nvSpPr>
        <p:spPr bwMode="gray">
          <a:xfrm>
            <a:off x="8597183" y="4994787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 smtClean="0">
                <a:solidFill>
                  <a:srgbClr val="2AD2C9"/>
                </a:solidFill>
              </a:rPr>
              <a:t>40+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50" name="Rectangle 49"/>
          <p:cNvSpPr/>
          <p:nvPr/>
        </p:nvSpPr>
        <p:spPr bwMode="gray">
          <a:xfrm>
            <a:off x="8597183" y="5455323"/>
            <a:ext cx="1876590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л</a:t>
            </a:r>
            <a:r>
              <a:rPr lang="ru-RU" sz="1400" dirty="0" smtClean="0">
                <a:solidFill>
                  <a:schemeClr val="tx1"/>
                </a:solidFill>
              </a:rPr>
              <a:t>ет предоставления сервисов безопасности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Rectangle 50"/>
          <p:cNvSpPr/>
          <p:nvPr/>
        </p:nvSpPr>
        <p:spPr bwMode="gray">
          <a:xfrm>
            <a:off x="10252709" y="4983051"/>
            <a:ext cx="1954591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b="1" dirty="0">
                <a:solidFill>
                  <a:srgbClr val="2AD2C9"/>
                </a:solidFill>
              </a:rPr>
              <a:t>3</a:t>
            </a:r>
            <a:r>
              <a:rPr lang="en-US" sz="3600" b="1" dirty="0" smtClean="0">
                <a:solidFill>
                  <a:srgbClr val="2AD2C9"/>
                </a:solidFill>
              </a:rPr>
              <a:t>000</a:t>
            </a:r>
            <a:endParaRPr lang="en-US" sz="3600" b="1" dirty="0">
              <a:solidFill>
                <a:srgbClr val="2AD2C9"/>
              </a:solidFill>
            </a:endParaRPr>
          </a:p>
        </p:txBody>
      </p:sp>
      <p:sp>
        <p:nvSpPr>
          <p:cNvPr id="52" name="Rectangle 51"/>
          <p:cNvSpPr/>
          <p:nvPr/>
        </p:nvSpPr>
        <p:spPr bwMode="gray">
          <a:xfrm>
            <a:off x="10252710" y="5455323"/>
            <a:ext cx="1819588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а</a:t>
            </a:r>
            <a:r>
              <a:rPr lang="ru-RU" sz="1400" dirty="0" smtClean="0">
                <a:solidFill>
                  <a:schemeClr val="tx1"/>
                </a:solidFill>
              </a:rPr>
              <a:t>налитиков безопасности по всему миру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4075611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2261549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V="1">
            <a:off x="5730240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254240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664361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10313670" y="5173351"/>
            <a:ext cx="0" cy="944545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 bwMode="gray">
          <a:xfrm>
            <a:off x="3831264" y="2309446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Texas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3553475" y="2344906"/>
            <a:ext cx="228600" cy="228600"/>
            <a:chOff x="4276725" y="2994025"/>
            <a:chExt cx="158750" cy="158750"/>
          </a:xfrm>
        </p:grpSpPr>
        <p:sp>
          <p:nvSpPr>
            <p:cNvPr id="64" name="Oval 63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65" name="Oval 64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324600" y="1524000"/>
            <a:ext cx="228600" cy="228600"/>
            <a:chOff x="4276725" y="2994025"/>
            <a:chExt cx="158750" cy="158750"/>
          </a:xfrm>
        </p:grpSpPr>
        <p:sp>
          <p:nvSpPr>
            <p:cNvPr id="67" name="Oval 66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68" name="Oval 67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69" name="Rectangle 68"/>
          <p:cNvSpPr/>
          <p:nvPr/>
        </p:nvSpPr>
        <p:spPr bwMode="gray">
          <a:xfrm>
            <a:off x="5867400" y="1523999"/>
            <a:ext cx="382675" cy="264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UK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70" name="Rectangle 69"/>
          <p:cNvSpPr/>
          <p:nvPr/>
        </p:nvSpPr>
        <p:spPr bwMode="gray">
          <a:xfrm>
            <a:off x="11049000" y="4307392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smtClean="0">
                <a:solidFill>
                  <a:schemeClr val="tx1"/>
                </a:solidFill>
              </a:rPr>
              <a:t>Australia</a:t>
            </a:r>
            <a:endParaRPr lang="en-US" sz="1000" b="1" dirty="0">
              <a:solidFill>
                <a:schemeClr val="tx1"/>
              </a:solidFill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10771211" y="4302660"/>
            <a:ext cx="228600" cy="228600"/>
            <a:chOff x="4276725" y="2994025"/>
            <a:chExt cx="158750" cy="158750"/>
          </a:xfrm>
        </p:grpSpPr>
        <p:sp>
          <p:nvSpPr>
            <p:cNvPr id="72" name="Oval 71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73" name="Oval 72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74" name="Rectangle 73"/>
          <p:cNvSpPr/>
          <p:nvPr/>
        </p:nvSpPr>
        <p:spPr bwMode="gray">
          <a:xfrm>
            <a:off x="4572000" y="190500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Toronto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4344454" y="1950508"/>
            <a:ext cx="158750" cy="158750"/>
            <a:chOff x="4276725" y="2994025"/>
            <a:chExt cx="158750" cy="158750"/>
          </a:xfrm>
        </p:grpSpPr>
        <p:sp>
          <p:nvSpPr>
            <p:cNvPr id="76" name="Oval 75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77" name="Oval 76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78" name="Rectangle 77"/>
          <p:cNvSpPr/>
          <p:nvPr/>
        </p:nvSpPr>
        <p:spPr bwMode="gray">
          <a:xfrm>
            <a:off x="4419600" y="2113504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Virginia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79" name="Group 78"/>
          <p:cNvGrpSpPr/>
          <p:nvPr/>
        </p:nvGrpSpPr>
        <p:grpSpPr>
          <a:xfrm>
            <a:off x="4192054" y="2148964"/>
            <a:ext cx="158750" cy="158750"/>
            <a:chOff x="4276725" y="2994025"/>
            <a:chExt cx="158750" cy="158750"/>
          </a:xfrm>
        </p:grpSpPr>
        <p:sp>
          <p:nvSpPr>
            <p:cNvPr id="80" name="Oval 79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81" name="Oval 80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82" name="Rectangle 81"/>
          <p:cNvSpPr/>
          <p:nvPr/>
        </p:nvSpPr>
        <p:spPr bwMode="gray">
          <a:xfrm>
            <a:off x="4191000" y="297180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Costa Rica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3963454" y="3007260"/>
            <a:ext cx="158750" cy="158750"/>
            <a:chOff x="4276725" y="2994025"/>
            <a:chExt cx="158750" cy="158750"/>
          </a:xfrm>
        </p:grpSpPr>
        <p:sp>
          <p:nvSpPr>
            <p:cNvPr id="84" name="Oval 83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85" name="Oval 84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86" name="Rectangle 85"/>
          <p:cNvSpPr/>
          <p:nvPr/>
        </p:nvSpPr>
        <p:spPr bwMode="gray">
          <a:xfrm>
            <a:off x="7010400" y="160020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Germany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6782854" y="1645708"/>
            <a:ext cx="158750" cy="158750"/>
            <a:chOff x="4276725" y="2994025"/>
            <a:chExt cx="158750" cy="158750"/>
          </a:xfrm>
        </p:grpSpPr>
        <p:sp>
          <p:nvSpPr>
            <p:cNvPr id="88" name="Oval 87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89" name="Oval 88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90" name="Rectangle 89"/>
          <p:cNvSpPr/>
          <p:nvPr/>
        </p:nvSpPr>
        <p:spPr bwMode="gray">
          <a:xfrm>
            <a:off x="7391400" y="182880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Bulgaria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7163854" y="1874308"/>
            <a:ext cx="158750" cy="158750"/>
            <a:chOff x="4276725" y="2994025"/>
            <a:chExt cx="158750" cy="158750"/>
          </a:xfrm>
        </p:grpSpPr>
        <p:sp>
          <p:nvSpPr>
            <p:cNvPr id="92" name="Oval 91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93" name="Oval 92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94" name="Rectangle 93"/>
          <p:cNvSpPr/>
          <p:nvPr/>
        </p:nvSpPr>
        <p:spPr bwMode="gray">
          <a:xfrm>
            <a:off x="9011696" y="257824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India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8784150" y="2623748"/>
            <a:ext cx="158750" cy="158750"/>
            <a:chOff x="4276725" y="2994025"/>
            <a:chExt cx="158750" cy="158750"/>
          </a:xfrm>
        </p:grpSpPr>
        <p:sp>
          <p:nvSpPr>
            <p:cNvPr id="96" name="Oval 95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97" name="Oval 96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98" name="Rectangle 97"/>
          <p:cNvSpPr/>
          <p:nvPr/>
        </p:nvSpPr>
        <p:spPr bwMode="gray">
          <a:xfrm>
            <a:off x="9753600" y="3124200"/>
            <a:ext cx="918631" cy="25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</a:pPr>
            <a:r>
              <a:rPr lang="en-US" sz="1000" dirty="0" smtClean="0">
                <a:solidFill>
                  <a:schemeClr val="tx1"/>
                </a:solidFill>
              </a:rPr>
              <a:t>Malaysia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99" name="Group 98"/>
          <p:cNvGrpSpPr/>
          <p:nvPr/>
        </p:nvGrpSpPr>
        <p:grpSpPr>
          <a:xfrm>
            <a:off x="9526054" y="3169708"/>
            <a:ext cx="158750" cy="158750"/>
            <a:chOff x="4276725" y="2994025"/>
            <a:chExt cx="158750" cy="158750"/>
          </a:xfrm>
        </p:grpSpPr>
        <p:sp>
          <p:nvSpPr>
            <p:cNvPr id="100" name="Oval 99"/>
            <p:cNvSpPr/>
            <p:nvPr/>
          </p:nvSpPr>
          <p:spPr bwMode="ltGray">
            <a:xfrm>
              <a:off x="4305300" y="3022600"/>
              <a:ext cx="101600" cy="101600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  <p:sp>
          <p:nvSpPr>
            <p:cNvPr id="101" name="Oval 100"/>
            <p:cNvSpPr/>
            <p:nvPr/>
          </p:nvSpPr>
          <p:spPr bwMode="ltGray">
            <a:xfrm>
              <a:off x="4276725" y="2994025"/>
              <a:ext cx="158750" cy="158750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/>
            </a:p>
          </p:txBody>
        </p:sp>
      </p:grpSp>
      <p:sp>
        <p:nvSpPr>
          <p:cNvPr id="103" name="Rectangle 102"/>
          <p:cNvSpPr/>
          <p:nvPr/>
        </p:nvSpPr>
        <p:spPr bwMode="gray">
          <a:xfrm>
            <a:off x="7199004" y="5455323"/>
            <a:ext cx="1743575" cy="6022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09728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90000"/>
              </a:lnSpc>
            </a:pPr>
            <a:r>
              <a:rPr lang="en-GB" sz="1400" dirty="0" smtClean="0">
                <a:solidFill>
                  <a:schemeClr val="tx1"/>
                </a:solidFill>
              </a:rPr>
              <a:t>SOC</a:t>
            </a:r>
            <a:r>
              <a:rPr lang="ru-RU" sz="1400" dirty="0" smtClean="0">
                <a:solidFill>
                  <a:schemeClr val="tx1"/>
                </a:solidFill>
              </a:rPr>
              <a:t>ов</a:t>
            </a:r>
            <a:r>
              <a:rPr lang="en-GB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построенных для компаний из списка</a:t>
            </a:r>
            <a:r>
              <a:rPr lang="en-GB" sz="1400" dirty="0" smtClean="0">
                <a:solidFill>
                  <a:schemeClr val="tx1"/>
                </a:solidFill>
              </a:rPr>
              <a:t> Fortune 500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542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Вопрос защиты, это не вопрос – если, это вопрос – когда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6F8AB-BCEA-4347-8BA6-BE776009BC89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ubtitle 7"/>
          <p:cNvSpPr txBox="1">
            <a:spLocks/>
          </p:cNvSpPr>
          <p:nvPr/>
        </p:nvSpPr>
        <p:spPr>
          <a:xfrm>
            <a:off x="609441" y="2362200"/>
            <a:ext cx="4267199" cy="137160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Управляйте рисками</a:t>
            </a: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Думайте как злоумышленник</a:t>
            </a: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400"/>
              </a:spcAft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Нарушение, не есть однократное событие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5218"/>
          <a:stretch/>
        </p:blipFill>
        <p:spPr>
          <a:xfrm>
            <a:off x="4724400" y="2362200"/>
            <a:ext cx="74676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1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600" dirty="0"/>
              <a:t>Современные вызовы при обеспечении ИБ</a:t>
            </a:r>
            <a:endParaRPr lang="en-US" sz="2600" dirty="0"/>
          </a:p>
        </p:txBody>
      </p:sp>
      <p:sp>
        <p:nvSpPr>
          <p:cNvPr id="8" name="Rounded Rectangle 7"/>
          <p:cNvSpPr/>
          <p:nvPr/>
        </p:nvSpPr>
        <p:spPr>
          <a:xfrm>
            <a:off x="8706722" y="4633462"/>
            <a:ext cx="2982739" cy="1835514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endParaRPr lang="en-US" sz="1600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264570" y="1605199"/>
            <a:ext cx="3466736" cy="4197890"/>
            <a:chOff x="8264570" y="1605199"/>
            <a:chExt cx="3466736" cy="419789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6400" y="1605199"/>
              <a:ext cx="2108008" cy="1584852"/>
            </a:xfrm>
            <a:prstGeom prst="rect">
              <a:avLst/>
            </a:prstGeom>
          </p:spPr>
        </p:pic>
        <p:sp>
          <p:nvSpPr>
            <p:cNvPr id="23" name="Title 4"/>
            <p:cNvSpPr txBox="1">
              <a:spLocks/>
            </p:cNvSpPr>
            <p:nvPr/>
          </p:nvSpPr>
          <p:spPr>
            <a:xfrm>
              <a:off x="8306416" y="4207280"/>
              <a:ext cx="3383045" cy="852364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2400" b="1" dirty="0" smtClean="0"/>
                <a:t>Изменения в технологиях</a:t>
              </a:r>
              <a:endParaRPr lang="en-US" sz="2400" b="1" dirty="0"/>
            </a:p>
            <a:p>
              <a:pPr lvl="0" algn="ctr"/>
              <a:r>
                <a:rPr lang="en-US" sz="2000" dirty="0"/>
                <a:t>(</a:t>
              </a:r>
              <a:r>
                <a:rPr lang="ru-RU" sz="2000" dirty="0"/>
                <a:t>развитие, внедрение новых решений</a:t>
              </a:r>
              <a:r>
                <a:rPr lang="en-US" sz="2000" dirty="0"/>
                <a:t>)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64570" y="5218314"/>
              <a:ext cx="34667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prstClr val="black"/>
                  </a:solidFill>
                </a:rPr>
                <a:t>Переход к облакам</a:t>
              </a:r>
              <a:r>
                <a:rPr lang="en-US" sz="1600" dirty="0" smtClean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/>
              </a:r>
              <a:br>
                <a:rPr lang="en-US" sz="1600" dirty="0">
                  <a:solidFill>
                    <a:prstClr val="black"/>
                  </a:solidFill>
                </a:rPr>
              </a:br>
              <a:r>
                <a:rPr lang="ru-RU" sz="1600" dirty="0" smtClean="0">
                  <a:solidFill>
                    <a:prstClr val="black"/>
                  </a:solidFill>
                </a:rPr>
                <a:t>Мобильный доступ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310577" y="1371600"/>
            <a:ext cx="3806540" cy="4841338"/>
            <a:chOff x="4310577" y="1371600"/>
            <a:chExt cx="3806540" cy="48413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7089" y="1371600"/>
              <a:ext cx="2052050" cy="2052050"/>
            </a:xfrm>
            <a:prstGeom prst="rect">
              <a:avLst/>
            </a:prstGeom>
          </p:spPr>
        </p:pic>
        <p:sp>
          <p:nvSpPr>
            <p:cNvPr id="22" name="Title 4"/>
            <p:cNvSpPr txBox="1">
              <a:spLocks/>
            </p:cNvSpPr>
            <p:nvPr/>
          </p:nvSpPr>
          <p:spPr>
            <a:xfrm>
              <a:off x="4310577" y="3853503"/>
              <a:ext cx="3806540" cy="852364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2400" b="1" dirty="0" smtClean="0"/>
                <a:t>Регуляторы</a:t>
              </a:r>
              <a:endParaRPr lang="en-US" sz="2400" b="1" dirty="0"/>
            </a:p>
            <a:p>
              <a:pPr lvl="0" algn="ctr"/>
              <a:r>
                <a:rPr lang="en-US" sz="2000" dirty="0"/>
                <a:t>(</a:t>
              </a:r>
              <a:r>
                <a:rPr lang="ru-RU" sz="2000" dirty="0"/>
                <a:t>больше контроля, расширение </a:t>
              </a:r>
            </a:p>
            <a:p>
              <a:pPr lvl="0" algn="ctr"/>
              <a:r>
                <a:rPr lang="ru-RU" sz="2000" dirty="0"/>
                <a:t>области проверок</a:t>
              </a:r>
              <a:r>
                <a:rPr lang="en-US" sz="2000" dirty="0"/>
                <a:t>)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310919" y="5135720"/>
              <a:ext cx="34667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prstClr val="black"/>
                  </a:solidFill>
                </a:rPr>
                <a:t>Обеспечение соответствия</a:t>
              </a: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</a:rPr>
                <a:t>Согласованность и трактовка</a:t>
              </a:r>
              <a:endParaRPr lang="en-US" sz="16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</a:rPr>
                <a:t>Защита данных</a:t>
              </a:r>
            </a:p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 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09441" y="1371600"/>
            <a:ext cx="3466736" cy="4595117"/>
            <a:chOff x="609441" y="1371600"/>
            <a:chExt cx="3466736" cy="45951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961" y="1371600"/>
              <a:ext cx="2108008" cy="2052050"/>
            </a:xfrm>
            <a:prstGeom prst="rect">
              <a:avLst/>
            </a:prstGeom>
          </p:spPr>
        </p:pic>
        <p:sp>
          <p:nvSpPr>
            <p:cNvPr id="21" name="Title 4"/>
            <p:cNvSpPr txBox="1">
              <a:spLocks/>
            </p:cNvSpPr>
            <p:nvPr/>
          </p:nvSpPr>
          <p:spPr>
            <a:xfrm>
              <a:off x="665573" y="4207280"/>
              <a:ext cx="3383045" cy="852364"/>
            </a:xfrm>
            <a:prstGeom prst="rect">
              <a:avLst/>
            </a:prstGeom>
          </p:spPr>
          <p:txBody>
            <a:bodyPr vert="horz" lIns="0" tIns="0" rIns="0" bIns="0" rtlCol="0" anchor="b" anchorCtr="0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lvl="0" algn="ctr"/>
              <a:r>
                <a:rPr lang="ru-RU" sz="2400" b="1" dirty="0"/>
                <a:t>Совершенствование атак</a:t>
              </a:r>
              <a:endParaRPr lang="en-US" sz="2400" b="1" dirty="0"/>
            </a:p>
            <a:p>
              <a:pPr lvl="0" algn="ctr"/>
              <a:r>
                <a:rPr lang="en-US" sz="2000" dirty="0"/>
                <a:t>(</a:t>
              </a:r>
              <a:r>
                <a:rPr lang="ru-RU" sz="2000" dirty="0"/>
                <a:t>технологическое и организационное</a:t>
              </a:r>
              <a:r>
                <a:rPr lang="en-US" sz="2000" dirty="0"/>
                <a:t>)</a:t>
              </a: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09441" y="5135720"/>
              <a:ext cx="346673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 smtClean="0">
                  <a:solidFill>
                    <a:prstClr val="black"/>
                  </a:solidFill>
                </a:rPr>
                <a:t>Более изощренные</a:t>
              </a:r>
              <a:endParaRPr lang="en-US" sz="1600" dirty="0">
                <a:solidFill>
                  <a:prstClr val="black"/>
                </a:solidFill>
              </a:endParaRPr>
            </a:p>
            <a:p>
              <a:pPr algn="ctr"/>
              <a:r>
                <a:rPr lang="ru-RU" sz="1600" dirty="0" smtClean="0">
                  <a:solidFill>
                    <a:prstClr val="black"/>
                  </a:solidFill>
                </a:rPr>
                <a:t>Более частые</a:t>
              </a:r>
              <a:r>
                <a:rPr lang="en-US" sz="1600" dirty="0" smtClean="0">
                  <a:solidFill>
                    <a:prstClr val="black"/>
                  </a:solidFill>
                </a:rPr>
                <a:t> </a:t>
              </a:r>
              <a:r>
                <a:rPr lang="en-US" sz="1600" dirty="0">
                  <a:solidFill>
                    <a:prstClr val="black"/>
                  </a:solidFill>
                </a:rPr>
                <a:t/>
              </a:r>
              <a:br>
                <a:rPr lang="en-US" sz="1600" dirty="0">
                  <a:solidFill>
                    <a:prstClr val="black"/>
                  </a:solidFill>
                </a:rPr>
              </a:br>
              <a:r>
                <a:rPr lang="ru-RU" sz="1600" dirty="0" smtClean="0">
                  <a:solidFill>
                    <a:prstClr val="black"/>
                  </a:solidFill>
                </a:rPr>
                <a:t>Более разрушительные</a:t>
              </a:r>
              <a:endParaRPr lang="en-US" sz="1600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49000" y="6430868"/>
            <a:ext cx="533399" cy="232147"/>
          </a:xfrm>
        </p:spPr>
        <p:txBody>
          <a:bodyPr/>
          <a:lstStyle/>
          <a:p>
            <a:r>
              <a:rPr lang="ru-RU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37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C2l0a.h0yrSG1pTtlg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bC2l0a.h0yrSG1pTtlgIA"/>
</p:tagLst>
</file>

<file path=ppt/theme/theme1.xml><?xml version="1.0" encoding="utf-8"?>
<a:theme xmlns:a="http://schemas.openxmlformats.org/drawingml/2006/main" name="HPE_Standard_Arial_16x9_v2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HPE_Standard_Arial_16x9.potx" id="{21F84462-1C9F-438F-A772-0EBAD7B3BCD8}" vid="{077F0EBE-C80C-4B61-8BF1-0309CF31637A}"/>
    </a:ext>
  </a:extLst>
</a:theme>
</file>

<file path=ppt/theme/theme2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PE">
      <a:dk1>
        <a:sysClr val="windowText" lastClr="000000"/>
      </a:dk1>
      <a:lt1>
        <a:sysClr val="window" lastClr="FFFFFF"/>
      </a:lt1>
      <a:dk2>
        <a:srgbClr val="425563"/>
      </a:dk2>
      <a:lt2>
        <a:srgbClr val="C6C9CA"/>
      </a:lt2>
      <a:accent1>
        <a:srgbClr val="425563"/>
      </a:accent1>
      <a:accent2>
        <a:srgbClr val="2AD2C9"/>
      </a:accent2>
      <a:accent3>
        <a:srgbClr val="FF8D6D"/>
      </a:accent3>
      <a:accent4>
        <a:srgbClr val="5B4767"/>
      </a:accent4>
      <a:accent5>
        <a:srgbClr val="617D78"/>
      </a:accent5>
      <a:accent6>
        <a:srgbClr val="C6C9CA"/>
      </a:accent6>
      <a:hlink>
        <a:srgbClr val="617D78"/>
      </a:hlink>
      <a:folHlink>
        <a:srgbClr val="87878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chemeClr val="accent1"/>
        </a:solidFill>
        <a:ln w="19050">
          <a:solidFill>
            <a:schemeClr val="accent1"/>
          </a:solidFill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/>
        </a:defPPr>
      </a:lstStyle>
    </a:txDef>
  </a:objectDefaults>
  <a:extraClrSchemeLst/>
  <a:custClrLst>
    <a:custClr name="0|179|136">
      <a:srgbClr val="00B388"/>
    </a:custClr>
    <a:custClr name="135|123|117">
      <a:srgbClr val="877B75"/>
    </a:custClr>
    <a:custClr name="135|135|135">
      <a:srgbClr val="878787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12127</TotalTime>
  <Words>491</Words>
  <Application>Microsoft Office PowerPoint</Application>
  <PresentationFormat>Widescreen</PresentationFormat>
  <Paragraphs>175</Paragraphs>
  <Slides>17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Geneva</vt:lpstr>
      <vt:lpstr>HP Simplified</vt:lpstr>
      <vt:lpstr>Metric Regular</vt:lpstr>
      <vt:lpstr>HPE_Standard_Arial_16x9_v2</vt:lpstr>
      <vt:lpstr>think-cell Slide</vt:lpstr>
      <vt:lpstr>Acrobat Document</vt:lpstr>
      <vt:lpstr>Трансформируйте безопасность ИТ с помощью HPE</vt:lpstr>
      <vt:lpstr>Программа</vt:lpstr>
      <vt:lpstr>История в России</vt:lpstr>
      <vt:lpstr>PowerPoint Presentation</vt:lpstr>
      <vt:lpstr>PowerPoint Presentation</vt:lpstr>
      <vt:lpstr>Киберпреступность – это большой бизнес</vt:lpstr>
      <vt:lpstr>Глобальный мониторинг безопасности</vt:lpstr>
      <vt:lpstr>Вопрос защиты, это не вопрос – если, это вопрос – когда</vt:lpstr>
      <vt:lpstr>Современные вызовы при обеспечении ИБ</vt:lpstr>
      <vt:lpstr>Наш подход к защите организации (предприятия)</vt:lpstr>
      <vt:lpstr>Три ключевых принципа HPE Security</vt:lpstr>
      <vt:lpstr>Портфель решений</vt:lpstr>
      <vt:lpstr>Практические рекомендации</vt:lpstr>
      <vt:lpstr>Практические рекомендации</vt:lpstr>
      <vt:lpstr>Сертификация ФСТЭК</vt:lpstr>
      <vt:lpstr>Hewlett Packard Enterprise</vt:lpstr>
      <vt:lpstr>Спасибо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picture</dc:title>
  <dc:creator>The Presentation Company</dc:creator>
  <cp:lastModifiedBy>Vakulenko, Alexander</cp:lastModifiedBy>
  <cp:revision>319</cp:revision>
  <cp:lastPrinted>2015-12-08T17:17:58Z</cp:lastPrinted>
  <dcterms:created xsi:type="dcterms:W3CDTF">2015-06-05T00:45:03Z</dcterms:created>
  <dcterms:modified xsi:type="dcterms:W3CDTF">2016-02-03T12:07:28Z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4828503</vt:lpwstr>
  </property>
  <property fmtid="{D5CDD505-2E9C-101B-9397-08002B2CF9AE}" pid="3" name="NXPowerLiteSettings">
    <vt:lpwstr>B74006B004C800</vt:lpwstr>
  </property>
  <property fmtid="{D5CDD505-2E9C-101B-9397-08002B2CF9AE}" pid="4" name="NXPowerLiteVersion">
    <vt:lpwstr>D6.0.7</vt:lpwstr>
  </property>
</Properties>
</file>